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64" r:id="rId5"/>
    <p:sldId id="267" r:id="rId6"/>
    <p:sldId id="268" r:id="rId7"/>
    <p:sldId id="259" r:id="rId8"/>
    <p:sldId id="260" r:id="rId9"/>
    <p:sldId id="261" r:id="rId10"/>
    <p:sldId id="262" r:id="rId11"/>
    <p:sldId id="263" r:id="rId12"/>
    <p:sldId id="265" r:id="rId13"/>
    <p:sldId id="271" r:id="rId14"/>
    <p:sldId id="270" r:id="rId15"/>
    <p:sldId id="272" r:id="rId16"/>
    <p:sldId id="273" r:id="rId17"/>
    <p:sldId id="274" r:id="rId18"/>
    <p:sldId id="275" r:id="rId19"/>
    <p:sldId id="279" r:id="rId20"/>
    <p:sldId id="277" r:id="rId21"/>
    <p:sldId id="278" r:id="rId22"/>
    <p:sldId id="276"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269" r:id="rId52"/>
    <p:sldId id="25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2/17/2017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2/17/2017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2/17/2017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2/17/2017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Book Justice</a:t>
            </a:r>
            <a:endParaRPr lang="en-US" dirty="0"/>
          </a:p>
        </p:txBody>
      </p:sp>
    </p:spTree>
    <p:extLst>
      <p:ext uri="{BB962C8B-B14F-4D97-AF65-F5344CB8AC3E}">
        <p14:creationId xmlns:p14="http://schemas.microsoft.com/office/powerpoint/2010/main" val="2413674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CJ System</a:t>
            </a:r>
            <a:endParaRPr lang="en-US" dirty="0"/>
          </a:p>
        </p:txBody>
      </p:sp>
      <p:sp>
        <p:nvSpPr>
          <p:cNvPr id="3" name="TextBox 2"/>
          <p:cNvSpPr txBox="1"/>
          <p:nvPr/>
        </p:nvSpPr>
        <p:spPr>
          <a:xfrm>
            <a:off x="1371600" y="1635617"/>
            <a:ext cx="10064839" cy="2123658"/>
          </a:xfrm>
          <a:prstGeom prst="rect">
            <a:avLst/>
          </a:prstGeom>
          <a:noFill/>
        </p:spPr>
        <p:txBody>
          <a:bodyPr wrap="square" rtlCol="0">
            <a:spAutoFit/>
          </a:bodyPr>
          <a:lstStyle/>
          <a:p>
            <a:r>
              <a:rPr lang="en-US" sz="4400" dirty="0" smtClean="0">
                <a:solidFill>
                  <a:srgbClr val="FF0000"/>
                </a:solidFill>
              </a:rPr>
              <a:t>C</a:t>
            </a:r>
            <a:r>
              <a:rPr lang="en-US" sz="4400" dirty="0" smtClean="0"/>
              <a:t>odes</a:t>
            </a:r>
          </a:p>
          <a:p>
            <a:r>
              <a:rPr lang="en-US" sz="4400" dirty="0" smtClean="0">
                <a:solidFill>
                  <a:srgbClr val="FF0000"/>
                </a:solidFill>
              </a:rPr>
              <a:t>C</a:t>
            </a:r>
            <a:r>
              <a:rPr lang="en-US" sz="4400" dirty="0" smtClean="0"/>
              <a:t>ops</a:t>
            </a:r>
          </a:p>
          <a:p>
            <a:r>
              <a:rPr lang="en-US" sz="4400" dirty="0" smtClean="0">
                <a:solidFill>
                  <a:srgbClr val="FF0000"/>
                </a:solidFill>
              </a:rPr>
              <a:t>C</a:t>
            </a:r>
            <a:r>
              <a:rPr lang="en-US" sz="4400" dirty="0" smtClean="0"/>
              <a:t>ourts</a:t>
            </a:r>
            <a:endParaRPr lang="en-US" sz="4400" dirty="0"/>
          </a:p>
        </p:txBody>
      </p:sp>
    </p:spTree>
    <p:extLst>
      <p:ext uri="{BB962C8B-B14F-4D97-AF65-F5344CB8AC3E}">
        <p14:creationId xmlns:p14="http://schemas.microsoft.com/office/powerpoint/2010/main" val="155416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CJ System</a:t>
            </a:r>
            <a:endParaRPr lang="en-US" dirty="0"/>
          </a:p>
        </p:txBody>
      </p:sp>
      <p:sp>
        <p:nvSpPr>
          <p:cNvPr id="3" name="TextBox 2"/>
          <p:cNvSpPr txBox="1"/>
          <p:nvPr/>
        </p:nvSpPr>
        <p:spPr>
          <a:xfrm>
            <a:off x="1371600" y="1635617"/>
            <a:ext cx="10064839" cy="2800767"/>
          </a:xfrm>
          <a:prstGeom prst="rect">
            <a:avLst/>
          </a:prstGeom>
          <a:noFill/>
        </p:spPr>
        <p:txBody>
          <a:bodyPr wrap="square" rtlCol="0">
            <a:spAutoFit/>
          </a:bodyPr>
          <a:lstStyle/>
          <a:p>
            <a:r>
              <a:rPr lang="en-US" sz="4400" dirty="0" smtClean="0">
                <a:solidFill>
                  <a:srgbClr val="FF0000"/>
                </a:solidFill>
              </a:rPr>
              <a:t>C</a:t>
            </a:r>
            <a:r>
              <a:rPr lang="en-US" sz="4400" dirty="0" smtClean="0"/>
              <a:t>odes</a:t>
            </a:r>
          </a:p>
          <a:p>
            <a:r>
              <a:rPr lang="en-US" sz="4400" dirty="0" smtClean="0">
                <a:solidFill>
                  <a:srgbClr val="FF0000"/>
                </a:solidFill>
              </a:rPr>
              <a:t>C</a:t>
            </a:r>
            <a:r>
              <a:rPr lang="en-US" sz="4400" dirty="0" smtClean="0"/>
              <a:t>ops</a:t>
            </a:r>
          </a:p>
          <a:p>
            <a:r>
              <a:rPr lang="en-US" sz="4400" dirty="0" smtClean="0">
                <a:solidFill>
                  <a:srgbClr val="FF0000"/>
                </a:solidFill>
              </a:rPr>
              <a:t>C</a:t>
            </a:r>
            <a:r>
              <a:rPr lang="en-US" sz="4400" dirty="0" smtClean="0"/>
              <a:t>ourts</a:t>
            </a:r>
          </a:p>
          <a:p>
            <a:r>
              <a:rPr lang="en-US" sz="4400" dirty="0" smtClean="0">
                <a:solidFill>
                  <a:srgbClr val="FF0000"/>
                </a:solidFill>
              </a:rPr>
              <a:t>C</a:t>
            </a:r>
            <a:r>
              <a:rPr lang="en-US" sz="4400" dirty="0" smtClean="0"/>
              <a:t>orrections</a:t>
            </a:r>
            <a:endParaRPr lang="en-US" sz="4400" dirty="0"/>
          </a:p>
        </p:txBody>
      </p:sp>
    </p:spTree>
    <p:extLst>
      <p:ext uri="{BB962C8B-B14F-4D97-AF65-F5344CB8AC3E}">
        <p14:creationId xmlns:p14="http://schemas.microsoft.com/office/powerpoint/2010/main" val="2090497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to check your jurisdiction’s rules and policies!</a:t>
            </a:r>
            <a:endParaRPr lang="en-US" dirty="0"/>
          </a:p>
        </p:txBody>
      </p:sp>
    </p:spTree>
    <p:extLst>
      <p:ext uri="{BB962C8B-B14F-4D97-AF65-F5344CB8AC3E}">
        <p14:creationId xmlns:p14="http://schemas.microsoft.com/office/powerpoint/2010/main" val="147412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Codes</a:t>
            </a:r>
            <a:endParaRPr lang="en-US" dirty="0"/>
          </a:p>
        </p:txBody>
      </p:sp>
    </p:spTree>
    <p:extLst>
      <p:ext uri="{BB962C8B-B14F-4D97-AF65-F5344CB8AC3E}">
        <p14:creationId xmlns:p14="http://schemas.microsoft.com/office/powerpoint/2010/main" val="3021574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Homicide</a:t>
            </a:r>
            <a:endParaRPr lang="en-US" dirty="0"/>
          </a:p>
        </p:txBody>
      </p:sp>
      <p:sp>
        <p:nvSpPr>
          <p:cNvPr id="3" name="Content Placeholder 2"/>
          <p:cNvSpPr>
            <a:spLocks noGrp="1"/>
          </p:cNvSpPr>
          <p:nvPr>
            <p:ph idx="1"/>
          </p:nvPr>
        </p:nvSpPr>
        <p:spPr/>
        <p:txBody>
          <a:bodyPr/>
          <a:lstStyle/>
          <a:p>
            <a:r>
              <a:rPr lang="en-US" dirty="0" smtClean="0"/>
              <a:t>Taking the life of a </a:t>
            </a:r>
            <a:r>
              <a:rPr lang="en-US" dirty="0" smtClean="0">
                <a:solidFill>
                  <a:srgbClr val="FF0000"/>
                </a:solidFill>
              </a:rPr>
              <a:t>human being </a:t>
            </a:r>
            <a:endParaRPr lang="en-US" dirty="0" smtClean="0">
              <a:solidFill>
                <a:schemeClr val="tx1"/>
              </a:solidFill>
            </a:endParaRPr>
          </a:p>
          <a:p>
            <a:r>
              <a:rPr lang="en-US" dirty="0" smtClean="0">
                <a:solidFill>
                  <a:schemeClr val="tx1"/>
                </a:solidFill>
              </a:rPr>
              <a:t>Divided into </a:t>
            </a:r>
            <a:r>
              <a:rPr lang="en-US" dirty="0" smtClean="0">
                <a:solidFill>
                  <a:srgbClr val="FF0000"/>
                </a:solidFill>
              </a:rPr>
              <a:t>murder</a:t>
            </a:r>
            <a:r>
              <a:rPr lang="en-US" dirty="0" smtClean="0">
                <a:solidFill>
                  <a:schemeClr val="tx1"/>
                </a:solidFill>
              </a:rPr>
              <a:t> and </a:t>
            </a:r>
            <a:r>
              <a:rPr lang="en-US" dirty="0" smtClean="0">
                <a:solidFill>
                  <a:srgbClr val="FF0000"/>
                </a:solidFill>
              </a:rPr>
              <a:t>manslaughter</a:t>
            </a:r>
            <a:r>
              <a:rPr lang="en-US" dirty="0" smtClean="0">
                <a:solidFill>
                  <a:schemeClr val="tx1"/>
                </a:solidFill>
              </a:rPr>
              <a:t>, and each of those is subdivided. What differentiates them is the offender’s intent—with premeditation, willfully, recklessly, etc.</a:t>
            </a:r>
          </a:p>
          <a:p>
            <a:r>
              <a:rPr lang="en-US" dirty="0" smtClean="0">
                <a:solidFill>
                  <a:schemeClr val="tx1"/>
                </a:solidFill>
              </a:rPr>
              <a:t>Sentences may range from short term in prison to death</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1516738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Homicide</a:t>
            </a:r>
            <a:endParaRPr lang="en-US" dirty="0"/>
          </a:p>
        </p:txBody>
      </p:sp>
      <p:sp>
        <p:nvSpPr>
          <p:cNvPr id="3" name="Content Placeholder 2"/>
          <p:cNvSpPr>
            <a:spLocks noGrp="1"/>
          </p:cNvSpPr>
          <p:nvPr>
            <p:ph idx="1"/>
          </p:nvPr>
        </p:nvSpPr>
        <p:spPr>
          <a:xfrm>
            <a:off x="1371600" y="2286000"/>
            <a:ext cx="7515896" cy="3581400"/>
          </a:xfrm>
        </p:spPr>
        <p:txBody>
          <a:bodyPr/>
          <a:lstStyle/>
          <a:p>
            <a:pPr marL="0" indent="0">
              <a:buNone/>
            </a:pPr>
            <a:r>
              <a:rPr lang="en-US" dirty="0" smtClean="0">
                <a:solidFill>
                  <a:srgbClr val="FF0000"/>
                </a:solidFill>
              </a:rPr>
              <a:t>Felony murder:</a:t>
            </a:r>
          </a:p>
          <a:p>
            <a:pPr marL="0" indent="0">
              <a:buNone/>
            </a:pPr>
            <a:r>
              <a:rPr lang="en-US" dirty="0" smtClean="0">
                <a:solidFill>
                  <a:schemeClr val="tx1"/>
                </a:solidFill>
              </a:rPr>
              <a:t>When someone dies in the course of a felony, and when the death is foreseeable, the person committing the felony is liable for 1</a:t>
            </a:r>
            <a:r>
              <a:rPr lang="en-US" baseline="30000" dirty="0" smtClean="0">
                <a:solidFill>
                  <a:schemeClr val="tx1"/>
                </a:solidFill>
              </a:rPr>
              <a:t>st</a:t>
            </a:r>
            <a:r>
              <a:rPr lang="en-US" dirty="0" smtClean="0">
                <a:solidFill>
                  <a:schemeClr val="tx1"/>
                </a:solidFill>
              </a:rPr>
              <a:t> degree murder, regardless of whether he intended to kill anyone. Even regardless of whether he committed the fatal act.</a:t>
            </a:r>
          </a:p>
          <a:p>
            <a:pPr marL="0" indent="0">
              <a:buNone/>
            </a:pPr>
            <a:endParaRPr lang="en-US" dirty="0" smtClean="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735" y="969135"/>
            <a:ext cx="4673958" cy="4673958"/>
          </a:xfrm>
          <a:prstGeom prst="rect">
            <a:avLst/>
          </a:prstGeom>
        </p:spPr>
      </p:pic>
    </p:spTree>
    <p:extLst>
      <p:ext uri="{BB962C8B-B14F-4D97-AF65-F5344CB8AC3E}">
        <p14:creationId xmlns:p14="http://schemas.microsoft.com/office/powerpoint/2010/main" val="3876020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Burglary v. Robbery v. Larceny</a:t>
            </a:r>
            <a:endParaRPr lang="en-US" dirty="0"/>
          </a:p>
        </p:txBody>
      </p:sp>
      <p:sp>
        <p:nvSpPr>
          <p:cNvPr id="3" name="Content Placeholder 2"/>
          <p:cNvSpPr>
            <a:spLocks noGrp="1"/>
          </p:cNvSpPr>
          <p:nvPr>
            <p:ph idx="1"/>
          </p:nvPr>
        </p:nvSpPr>
        <p:spPr>
          <a:xfrm>
            <a:off x="1371600" y="2286000"/>
            <a:ext cx="7515896" cy="3581400"/>
          </a:xfrm>
        </p:spPr>
        <p:txBody>
          <a:bodyPr/>
          <a:lstStyle/>
          <a:p>
            <a:r>
              <a:rPr lang="en-US" dirty="0" smtClean="0">
                <a:solidFill>
                  <a:srgbClr val="FF0000"/>
                </a:solidFill>
              </a:rPr>
              <a:t>Robbery</a:t>
            </a:r>
            <a:r>
              <a:rPr lang="en-US" dirty="0" smtClean="0">
                <a:solidFill>
                  <a:schemeClr val="tx1"/>
                </a:solidFill>
              </a:rPr>
              <a:t> </a:t>
            </a:r>
            <a:r>
              <a:rPr lang="en-US" dirty="0" smtClean="0">
                <a:solidFill>
                  <a:schemeClr val="tx1"/>
                </a:solidFill>
              </a:rPr>
              <a:t>is </a:t>
            </a:r>
            <a:r>
              <a:rPr lang="en-US" dirty="0" smtClean="0">
                <a:solidFill>
                  <a:schemeClr val="tx1"/>
                </a:solidFill>
              </a:rPr>
              <a:t>taking property through force or threats of force</a:t>
            </a:r>
          </a:p>
          <a:p>
            <a:r>
              <a:rPr lang="en-US" dirty="0" smtClean="0">
                <a:solidFill>
                  <a:srgbClr val="FF0000"/>
                </a:solidFill>
              </a:rPr>
              <a:t>Burglary</a:t>
            </a:r>
            <a:r>
              <a:rPr lang="en-US" dirty="0" smtClean="0">
                <a:solidFill>
                  <a:schemeClr val="tx1"/>
                </a:solidFill>
              </a:rPr>
              <a:t> is entering a structure or vehicle with intent to commit a felony</a:t>
            </a:r>
          </a:p>
          <a:p>
            <a:r>
              <a:rPr lang="en-US" dirty="0" smtClean="0">
                <a:solidFill>
                  <a:srgbClr val="FF0000"/>
                </a:solidFill>
              </a:rPr>
              <a:t>Larceny</a:t>
            </a:r>
            <a:r>
              <a:rPr lang="en-US" dirty="0" smtClean="0">
                <a:solidFill>
                  <a:schemeClr val="tx1"/>
                </a:solidFill>
              </a:rPr>
              <a:t> is taking property without force or threats</a:t>
            </a:r>
          </a:p>
          <a:p>
            <a:r>
              <a:rPr lang="en-US" dirty="0" smtClean="0">
                <a:solidFill>
                  <a:schemeClr val="tx1"/>
                </a:solidFill>
              </a:rPr>
              <a:t>Robbery is a more serious offense—it’s classified as a violent crime</a:t>
            </a:r>
          </a:p>
          <a:p>
            <a:r>
              <a:rPr lang="en-US" dirty="0" smtClean="0">
                <a:solidFill>
                  <a:schemeClr val="tx1"/>
                </a:solidFill>
              </a:rPr>
              <a:t>A person can be convicted of both burglary and larceny for the same event</a:t>
            </a:r>
            <a:endParaRPr lang="en-US" dirty="0">
              <a:solidFill>
                <a:schemeClr val="tx1"/>
              </a:solidFill>
            </a:endParaRPr>
          </a:p>
        </p:txBody>
      </p:sp>
    </p:spTree>
    <p:extLst>
      <p:ext uri="{BB962C8B-B14F-4D97-AF65-F5344CB8AC3E}">
        <p14:creationId xmlns:p14="http://schemas.microsoft.com/office/powerpoint/2010/main" val="2043884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Juvie</a:t>
            </a:r>
            <a:endParaRPr lang="en-US" dirty="0"/>
          </a:p>
        </p:txBody>
      </p:sp>
      <p:sp>
        <p:nvSpPr>
          <p:cNvPr id="3" name="Content Placeholder 2"/>
          <p:cNvSpPr>
            <a:spLocks noGrp="1"/>
          </p:cNvSpPr>
          <p:nvPr>
            <p:ph idx="1"/>
          </p:nvPr>
        </p:nvSpPr>
        <p:spPr>
          <a:xfrm>
            <a:off x="1371600" y="2286000"/>
            <a:ext cx="7515896" cy="3581400"/>
          </a:xfrm>
        </p:spPr>
        <p:txBody>
          <a:bodyPr/>
          <a:lstStyle/>
          <a:p>
            <a:r>
              <a:rPr lang="en-US" dirty="0" smtClean="0">
                <a:solidFill>
                  <a:schemeClr val="tx1"/>
                </a:solidFill>
              </a:rPr>
              <a:t>Jurisdictions vary hugely as to criminal liability for juveniles</a:t>
            </a:r>
          </a:p>
          <a:p>
            <a:r>
              <a:rPr lang="en-US" dirty="0" smtClean="0">
                <a:solidFill>
                  <a:schemeClr val="tx1"/>
                </a:solidFill>
              </a:rPr>
              <a:t>Juveniles can be tried as adults; the mechanisms vary</a:t>
            </a:r>
          </a:p>
          <a:p>
            <a:r>
              <a:rPr lang="en-US" dirty="0" smtClean="0">
                <a:solidFill>
                  <a:schemeClr val="tx1"/>
                </a:solidFill>
              </a:rPr>
              <a:t>In some states, juvenile offenses may count towards 3 Strikes</a:t>
            </a:r>
          </a:p>
        </p:txBody>
      </p:sp>
    </p:spTree>
    <p:extLst>
      <p:ext uri="{BB962C8B-B14F-4D97-AF65-F5344CB8AC3E}">
        <p14:creationId xmlns:p14="http://schemas.microsoft.com/office/powerpoint/2010/main" val="377247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Juvie</a:t>
            </a:r>
            <a:endParaRPr lang="en-US" dirty="0"/>
          </a:p>
        </p:txBody>
      </p:sp>
      <p:sp>
        <p:nvSpPr>
          <p:cNvPr id="3" name="Content Placeholder 2"/>
          <p:cNvSpPr>
            <a:spLocks noGrp="1"/>
          </p:cNvSpPr>
          <p:nvPr>
            <p:ph idx="1"/>
          </p:nvPr>
        </p:nvSpPr>
        <p:spPr>
          <a:xfrm>
            <a:off x="1371600" y="2286000"/>
            <a:ext cx="7515896" cy="3581400"/>
          </a:xfrm>
        </p:spPr>
        <p:txBody>
          <a:bodyPr/>
          <a:lstStyle/>
          <a:p>
            <a:r>
              <a:rPr lang="en-US" dirty="0">
                <a:solidFill>
                  <a:schemeClr val="tx1"/>
                </a:solidFill>
              </a:rPr>
              <a:t>In some states, juvenile records are rarely sealed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143" y="0"/>
            <a:ext cx="6858000" cy="6858000"/>
          </a:xfrm>
          <a:prstGeom prst="rect">
            <a:avLst/>
          </a:prstGeom>
        </p:spPr>
      </p:pic>
    </p:spTree>
    <p:extLst>
      <p:ext uri="{BB962C8B-B14F-4D97-AF65-F5344CB8AC3E}">
        <p14:creationId xmlns:p14="http://schemas.microsoft.com/office/powerpoint/2010/main" val="36031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crime</a:t>
            </a:r>
            <a:endParaRPr lang="en-US" dirty="0"/>
          </a:p>
        </p:txBody>
      </p:sp>
      <p:sp>
        <p:nvSpPr>
          <p:cNvPr id="3" name="Content Placeholder 2"/>
          <p:cNvSpPr>
            <a:spLocks noGrp="1"/>
          </p:cNvSpPr>
          <p:nvPr>
            <p:ph idx="1"/>
          </p:nvPr>
        </p:nvSpPr>
        <p:spPr>
          <a:xfrm>
            <a:off x="1371600" y="2286000"/>
            <a:ext cx="7515896" cy="3581400"/>
          </a:xfrm>
        </p:spPr>
        <p:txBody>
          <a:bodyPr/>
          <a:lstStyle/>
          <a:p>
            <a:r>
              <a:rPr lang="en-US" dirty="0" smtClean="0">
                <a:solidFill>
                  <a:schemeClr val="tx1"/>
                </a:solidFill>
              </a:rPr>
              <a:t>In about half the states with hate crime laws, the laws do not include crimes based on sexual orientation</a:t>
            </a:r>
          </a:p>
          <a:p>
            <a:r>
              <a:rPr lang="en-US" dirty="0" smtClean="0">
                <a:solidFill>
                  <a:schemeClr val="tx1"/>
                </a:solidFill>
              </a:rPr>
              <a:t>Even fewer states protect gender or gender identity</a:t>
            </a:r>
            <a:endParaRPr lang="en-US" dirty="0">
              <a:solidFill>
                <a:schemeClr val="tx1"/>
              </a:solidFill>
            </a:endParaRPr>
          </a:p>
          <a:p>
            <a:r>
              <a:rPr lang="en-US" dirty="0" smtClean="0">
                <a:solidFill>
                  <a:schemeClr val="tx1"/>
                </a:solidFill>
              </a:rPr>
              <a:t>Hate crimes are severely underreported</a:t>
            </a:r>
          </a:p>
          <a:p>
            <a:r>
              <a:rPr lang="en-US" dirty="0" smtClean="0">
                <a:solidFill>
                  <a:schemeClr val="tx1"/>
                </a:solidFill>
              </a:rPr>
              <a:t>Hate crime prosecutions and convictions are extremely rare</a:t>
            </a:r>
          </a:p>
        </p:txBody>
      </p:sp>
    </p:spTree>
    <p:extLst>
      <p:ext uri="{BB962C8B-B14F-4D97-AF65-F5344CB8AC3E}">
        <p14:creationId xmlns:p14="http://schemas.microsoft.com/office/powerpoint/2010/main" val="2118117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05" y="425003"/>
            <a:ext cx="8796270" cy="2954655"/>
          </a:xfrm>
          <a:prstGeom prst="rect">
            <a:avLst/>
          </a:prstGeom>
          <a:noFill/>
        </p:spPr>
        <p:txBody>
          <a:bodyPr wrap="square" rtlCol="0">
            <a:spAutoFit/>
          </a:bodyPr>
          <a:lstStyle/>
          <a:p>
            <a:r>
              <a:rPr lang="en-US" sz="2400" dirty="0"/>
              <a:t>Cops, courts, or corrections. Sooner or later, most of our guys are going to come in contact with the criminal justice system. We'll do a crash course on the U.S. criminal justice system with special emphasis on subjects authors often get wrong--or need to take special care with. We'll leave with a better idea of how to get our guys into and out of trouble, and we're bound to find a few juicy plot bunnies along the way.</a:t>
            </a:r>
          </a:p>
          <a:p>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615" r="9389"/>
          <a:stretch/>
        </p:blipFill>
        <p:spPr bwMode="auto">
          <a:xfrm>
            <a:off x="7832502" y="2915083"/>
            <a:ext cx="3204693" cy="394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869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Hate crime</a:t>
            </a:r>
            <a:endParaRPr lang="en-US" dirty="0"/>
          </a:p>
        </p:txBody>
      </p:sp>
      <p:sp>
        <p:nvSpPr>
          <p:cNvPr id="3" name="Content Placeholder 2"/>
          <p:cNvSpPr>
            <a:spLocks noGrp="1"/>
          </p:cNvSpPr>
          <p:nvPr>
            <p:ph idx="1"/>
          </p:nvPr>
        </p:nvSpPr>
        <p:spPr>
          <a:xfrm>
            <a:off x="5485327" y="2281245"/>
            <a:ext cx="5487473" cy="3581400"/>
          </a:xfrm>
        </p:spPr>
        <p:txBody>
          <a:bodyPr/>
          <a:lstStyle/>
          <a:p>
            <a:r>
              <a:rPr lang="en-US" dirty="0" smtClean="0">
                <a:solidFill>
                  <a:schemeClr val="tx1"/>
                </a:solidFill>
              </a:rPr>
              <a:t>Only ~5% of hate crime offenders belong to organized extremist groups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68758" y="1428750"/>
            <a:ext cx="5003442" cy="5003442"/>
          </a:xfrm>
          <a:prstGeom prst="rect">
            <a:avLst/>
          </a:prstGeom>
        </p:spPr>
      </p:pic>
    </p:spTree>
    <p:extLst>
      <p:ext uri="{BB962C8B-B14F-4D97-AF65-F5344CB8AC3E}">
        <p14:creationId xmlns:p14="http://schemas.microsoft.com/office/powerpoint/2010/main" val="465511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cops</a:t>
            </a:r>
            <a:endParaRPr lang="en-US" dirty="0"/>
          </a:p>
        </p:txBody>
      </p:sp>
    </p:spTree>
    <p:extLst>
      <p:ext uri="{BB962C8B-B14F-4D97-AF65-F5344CB8AC3E}">
        <p14:creationId xmlns:p14="http://schemas.microsoft.com/office/powerpoint/2010/main" val="1785635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a:xfrm>
            <a:off x="1371600" y="2286000"/>
            <a:ext cx="7515896" cy="3581400"/>
          </a:xfrm>
        </p:spPr>
        <p:txBody>
          <a:bodyPr/>
          <a:lstStyle/>
          <a:p>
            <a:r>
              <a:rPr lang="en-US" dirty="0" smtClean="0">
                <a:solidFill>
                  <a:schemeClr val="tx1"/>
                </a:solidFill>
              </a:rPr>
              <a:t>Most crimes have little or no evidence that can be scientifically examined</a:t>
            </a:r>
          </a:p>
          <a:p>
            <a:r>
              <a:rPr lang="en-US" dirty="0" smtClean="0">
                <a:solidFill>
                  <a:schemeClr val="tx1"/>
                </a:solidFill>
              </a:rPr>
              <a:t>It can take a long time to get results. Some labs are backed up for longer than a year.</a:t>
            </a:r>
          </a:p>
          <a:p>
            <a:r>
              <a:rPr lang="en-US" dirty="0" smtClean="0">
                <a:solidFill>
                  <a:schemeClr val="tx1"/>
                </a:solidFill>
              </a:rPr>
              <a:t>Science is not infallible.</a:t>
            </a:r>
          </a:p>
        </p:txBody>
      </p:sp>
    </p:spTree>
    <p:extLst>
      <p:ext uri="{BB962C8B-B14F-4D97-AF65-F5344CB8AC3E}">
        <p14:creationId xmlns:p14="http://schemas.microsoft.com/office/powerpoint/2010/main" val="3381382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a:t>
            </a:r>
            <a:endParaRPr lang="en-US" dirty="0"/>
          </a:p>
        </p:txBody>
      </p:sp>
      <p:sp>
        <p:nvSpPr>
          <p:cNvPr id="3" name="Content Placeholder 2"/>
          <p:cNvSpPr>
            <a:spLocks noGrp="1"/>
          </p:cNvSpPr>
          <p:nvPr>
            <p:ph idx="1"/>
          </p:nvPr>
        </p:nvSpPr>
        <p:spPr>
          <a:xfrm>
            <a:off x="1371600" y="2286000"/>
            <a:ext cx="5582992" cy="3581400"/>
          </a:xfrm>
        </p:spPr>
        <p:txBody>
          <a:bodyPr/>
          <a:lstStyle/>
          <a:p>
            <a:r>
              <a:rPr lang="en-US" dirty="0" smtClean="0">
                <a:solidFill>
                  <a:schemeClr val="tx1"/>
                </a:solidFill>
              </a:rPr>
              <a:t>Cops can lie about lots and lots of things</a:t>
            </a:r>
          </a:p>
          <a:p>
            <a:r>
              <a:rPr lang="en-US" dirty="0" smtClean="0">
                <a:solidFill>
                  <a:schemeClr val="tx1"/>
                </a:solidFill>
              </a:rPr>
              <a:t>Even if asked directly whether they are cops, they can lie about that too</a:t>
            </a:r>
          </a:p>
          <a:p>
            <a:r>
              <a:rPr lang="en-US" dirty="0" smtClean="0">
                <a:solidFill>
                  <a:schemeClr val="tx1"/>
                </a:solidFill>
              </a:rPr>
              <a:t>When there are multiple suspects, they can (and do) lie, telling one of them that the other has ratted him out</a:t>
            </a:r>
          </a:p>
          <a:p>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479" y="2730321"/>
            <a:ext cx="3844344" cy="3844344"/>
          </a:xfrm>
          <a:prstGeom prst="rect">
            <a:avLst/>
          </a:prstGeom>
        </p:spPr>
      </p:pic>
    </p:spTree>
    <p:extLst>
      <p:ext uri="{BB962C8B-B14F-4D97-AF65-F5344CB8AC3E}">
        <p14:creationId xmlns:p14="http://schemas.microsoft.com/office/powerpoint/2010/main" val="2054890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Persons</a:t>
            </a:r>
            <a:endParaRPr lang="en-US" dirty="0"/>
          </a:p>
        </p:txBody>
      </p:sp>
      <p:sp>
        <p:nvSpPr>
          <p:cNvPr id="3" name="Content Placeholder 2"/>
          <p:cNvSpPr>
            <a:spLocks noGrp="1"/>
          </p:cNvSpPr>
          <p:nvPr>
            <p:ph idx="1"/>
          </p:nvPr>
        </p:nvSpPr>
        <p:spPr>
          <a:xfrm>
            <a:off x="1371600" y="2286000"/>
            <a:ext cx="8892862" cy="3581400"/>
          </a:xfrm>
        </p:spPr>
        <p:txBody>
          <a:bodyPr/>
          <a:lstStyle/>
          <a:p>
            <a:r>
              <a:rPr lang="en-US" dirty="0" smtClean="0">
                <a:solidFill>
                  <a:schemeClr val="tx1"/>
                </a:solidFill>
              </a:rPr>
              <a:t>Grammar and punctuation be damned—they’re called Missing Persons Reports</a:t>
            </a:r>
          </a:p>
          <a:p>
            <a:r>
              <a:rPr lang="en-US" dirty="0" smtClean="0">
                <a:solidFill>
                  <a:schemeClr val="tx1"/>
                </a:solidFill>
              </a:rPr>
              <a:t>People do not have to wait 24 hours to file a report, especially if the missing person is at risk</a:t>
            </a: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1237974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Miranda</a:t>
            </a:r>
            <a:endParaRPr lang="en-US" dirty="0"/>
          </a:p>
        </p:txBody>
      </p:sp>
      <p:sp>
        <p:nvSpPr>
          <p:cNvPr id="3" name="Content Placeholder 2"/>
          <p:cNvSpPr>
            <a:spLocks noGrp="1"/>
          </p:cNvSpPr>
          <p:nvPr>
            <p:ph idx="1"/>
          </p:nvPr>
        </p:nvSpPr>
        <p:spPr>
          <a:xfrm>
            <a:off x="1371600" y="2286000"/>
            <a:ext cx="8892862" cy="3581400"/>
          </a:xfrm>
        </p:spPr>
        <p:txBody>
          <a:bodyPr/>
          <a:lstStyle/>
          <a:p>
            <a:endParaRPr lang="en-US" dirty="0" smtClean="0">
              <a:solidFill>
                <a:schemeClr val="tx1"/>
              </a:solidFill>
            </a:endParaRPr>
          </a:p>
          <a:p>
            <a:r>
              <a:rPr lang="en-US" dirty="0" smtClean="0">
                <a:solidFill>
                  <a:schemeClr val="tx1"/>
                </a:solidFill>
              </a:rPr>
              <a:t>Suspects need to be Mirandized only before they are subjected to </a:t>
            </a:r>
            <a:r>
              <a:rPr lang="en-US" dirty="0" smtClean="0">
                <a:solidFill>
                  <a:srgbClr val="FF0000"/>
                </a:solidFill>
              </a:rPr>
              <a:t>custodial interrogation</a:t>
            </a:r>
          </a:p>
          <a:p>
            <a:r>
              <a:rPr lang="en-US" dirty="0" smtClean="0">
                <a:solidFill>
                  <a:schemeClr val="tx1"/>
                </a:solidFill>
              </a:rPr>
              <a:t>The wording doesn’t have to be exact</a:t>
            </a:r>
          </a:p>
          <a:p>
            <a:r>
              <a:rPr lang="en-US" dirty="0" smtClean="0">
                <a:solidFill>
                  <a:schemeClr val="tx1"/>
                </a:solidFill>
              </a:rPr>
              <a:t>Suspects can waive their rights—and most do</a:t>
            </a:r>
          </a:p>
          <a:p>
            <a:r>
              <a:rPr lang="en-US" dirty="0" smtClean="0">
                <a:solidFill>
                  <a:schemeClr val="tx1"/>
                </a:solidFill>
              </a:rPr>
              <a:t>Even juveniles can waive their Miranda rights and can be interrogated </a:t>
            </a:r>
            <a:r>
              <a:rPr lang="en-US" dirty="0" smtClean="0">
                <a:solidFill>
                  <a:schemeClr val="tx1"/>
                </a:solidFill>
              </a:rPr>
              <a:t>without </a:t>
            </a:r>
            <a:r>
              <a:rPr lang="en-US" dirty="0" smtClean="0">
                <a:solidFill>
                  <a:schemeClr val="tx1"/>
                </a:solidFill>
              </a:rPr>
              <a:t>a parent of lawyer present</a:t>
            </a:r>
          </a:p>
          <a:p>
            <a:endParaRPr lang="en-US" dirty="0" smtClean="0">
              <a:solidFill>
                <a:schemeClr val="tx1"/>
              </a:solidFill>
            </a:endParaRPr>
          </a:p>
        </p:txBody>
      </p:sp>
    </p:spTree>
    <p:extLst>
      <p:ext uri="{BB962C8B-B14F-4D97-AF65-F5344CB8AC3E}">
        <p14:creationId xmlns:p14="http://schemas.microsoft.com/office/powerpoint/2010/main" val="590934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Warrants</a:t>
            </a:r>
            <a:endParaRPr lang="en-US" dirty="0"/>
          </a:p>
        </p:txBody>
      </p:sp>
      <p:sp>
        <p:nvSpPr>
          <p:cNvPr id="3" name="Content Placeholder 2"/>
          <p:cNvSpPr>
            <a:spLocks noGrp="1"/>
          </p:cNvSpPr>
          <p:nvPr>
            <p:ph idx="1"/>
          </p:nvPr>
        </p:nvSpPr>
        <p:spPr>
          <a:xfrm>
            <a:off x="1371600" y="2286000"/>
            <a:ext cx="8892862" cy="3581400"/>
          </a:xfrm>
        </p:spPr>
        <p:txBody>
          <a:bodyPr/>
          <a:lstStyle/>
          <a:p>
            <a:endParaRPr lang="en-US" dirty="0" smtClean="0">
              <a:solidFill>
                <a:schemeClr val="tx1"/>
              </a:solidFill>
            </a:endParaRPr>
          </a:p>
          <a:p>
            <a:r>
              <a:rPr lang="en-US" dirty="0" smtClean="0">
                <a:solidFill>
                  <a:schemeClr val="tx1"/>
                </a:solidFill>
              </a:rPr>
              <a:t>There are arrest warrants and search warrants</a:t>
            </a:r>
          </a:p>
          <a:p>
            <a:r>
              <a:rPr lang="en-US" dirty="0" smtClean="0">
                <a:solidFill>
                  <a:schemeClr val="tx1"/>
                </a:solidFill>
              </a:rPr>
              <a:t>Warrants are almost never needed for arrests</a:t>
            </a:r>
          </a:p>
          <a:p>
            <a:r>
              <a:rPr lang="en-US" dirty="0" smtClean="0">
                <a:solidFill>
                  <a:schemeClr val="tx1"/>
                </a:solidFill>
              </a:rPr>
              <a:t>The courts have carved out a number of exceptions to the warrant requirement</a:t>
            </a:r>
          </a:p>
        </p:txBody>
      </p:sp>
    </p:spTree>
    <p:extLst>
      <p:ext uri="{BB962C8B-B14F-4D97-AF65-F5344CB8AC3E}">
        <p14:creationId xmlns:p14="http://schemas.microsoft.com/office/powerpoint/2010/main" val="213017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Warrants</a:t>
            </a:r>
            <a:endParaRPr lang="en-US" dirty="0"/>
          </a:p>
        </p:txBody>
      </p:sp>
      <p:sp>
        <p:nvSpPr>
          <p:cNvPr id="3" name="Content Placeholder 2"/>
          <p:cNvSpPr>
            <a:spLocks noGrp="1"/>
          </p:cNvSpPr>
          <p:nvPr>
            <p:ph idx="1"/>
          </p:nvPr>
        </p:nvSpPr>
        <p:spPr>
          <a:xfrm>
            <a:off x="5879206" y="2171700"/>
            <a:ext cx="5093594" cy="3581400"/>
          </a:xfrm>
        </p:spPr>
        <p:txBody>
          <a:bodyPr/>
          <a:lstStyle/>
          <a:p>
            <a:r>
              <a:rPr lang="en-US" dirty="0" smtClean="0">
                <a:solidFill>
                  <a:schemeClr val="tx1"/>
                </a:solidFill>
              </a:rPr>
              <a:t>Police virtually never need a warrant to search a vehicle or anything in that vehicle (but do need probable cause)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3944" y="1462289"/>
            <a:ext cx="5119352" cy="5119352"/>
          </a:xfrm>
          <a:prstGeom prst="rect">
            <a:avLst/>
          </a:prstGeom>
        </p:spPr>
      </p:pic>
    </p:spTree>
    <p:extLst>
      <p:ext uri="{BB962C8B-B14F-4D97-AF65-F5344CB8AC3E}">
        <p14:creationId xmlns:p14="http://schemas.microsoft.com/office/powerpoint/2010/main" val="2350215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Warrants</a:t>
            </a:r>
            <a:endParaRPr lang="en-US" dirty="0"/>
          </a:p>
        </p:txBody>
      </p:sp>
      <p:sp>
        <p:nvSpPr>
          <p:cNvPr id="3" name="Content Placeholder 2"/>
          <p:cNvSpPr>
            <a:spLocks noGrp="1"/>
          </p:cNvSpPr>
          <p:nvPr>
            <p:ph idx="1"/>
          </p:nvPr>
        </p:nvSpPr>
        <p:spPr>
          <a:xfrm>
            <a:off x="5879206" y="2171700"/>
            <a:ext cx="5093594" cy="3581400"/>
          </a:xfrm>
        </p:spPr>
        <p:txBody>
          <a:bodyPr/>
          <a:lstStyle/>
          <a:p>
            <a:r>
              <a:rPr lang="en-US" dirty="0" smtClean="0">
                <a:solidFill>
                  <a:schemeClr val="tx1"/>
                </a:solidFill>
              </a:rPr>
              <a:t>If police have an arrest warrant or are in hot pursuit of a fleeing felon, they can enter any structure if they have probable cause to believe the subject is there. And if the police happen to accidentally catch someone else up to no good while they’re there? Jackpot!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3944" y="1462289"/>
            <a:ext cx="5119352" cy="5119352"/>
          </a:xfrm>
          <a:prstGeom prst="rect">
            <a:avLst/>
          </a:prstGeom>
        </p:spPr>
      </p:pic>
    </p:spTree>
    <p:extLst>
      <p:ext uri="{BB962C8B-B14F-4D97-AF65-F5344CB8AC3E}">
        <p14:creationId xmlns:p14="http://schemas.microsoft.com/office/powerpoint/2010/main" val="1679010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Warrants</a:t>
            </a:r>
            <a:endParaRPr lang="en-US" dirty="0"/>
          </a:p>
        </p:txBody>
      </p:sp>
      <p:sp>
        <p:nvSpPr>
          <p:cNvPr id="3" name="Content Placeholder 2"/>
          <p:cNvSpPr>
            <a:spLocks noGrp="1"/>
          </p:cNvSpPr>
          <p:nvPr>
            <p:ph idx="1"/>
          </p:nvPr>
        </p:nvSpPr>
        <p:spPr>
          <a:xfrm>
            <a:off x="5879206" y="2171700"/>
            <a:ext cx="5093594" cy="3581400"/>
          </a:xfrm>
        </p:spPr>
        <p:txBody>
          <a:bodyPr/>
          <a:lstStyle/>
          <a:p>
            <a:r>
              <a:rPr lang="en-US" dirty="0" smtClean="0">
                <a:solidFill>
                  <a:schemeClr val="tx1"/>
                </a:solidFill>
              </a:rPr>
              <a:t>If police do not have authority to search, they can always ask the subject for a </a:t>
            </a:r>
            <a:r>
              <a:rPr lang="en-US" dirty="0" smtClean="0">
                <a:solidFill>
                  <a:srgbClr val="FF0000"/>
                </a:solidFill>
              </a:rPr>
              <a:t>consent search</a:t>
            </a:r>
            <a:r>
              <a:rPr lang="en-US" dirty="0" smtClean="0">
                <a:solidFill>
                  <a:schemeClr val="tx1"/>
                </a:solidFill>
              </a:rPr>
              <a:t>. They do not need to inform the subject that he has the right to refuse.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3944" y="1462289"/>
            <a:ext cx="5119352" cy="5119352"/>
          </a:xfrm>
          <a:prstGeom prst="rect">
            <a:avLst/>
          </a:prstGeom>
        </p:spPr>
      </p:pic>
    </p:spTree>
    <p:extLst>
      <p:ext uri="{BB962C8B-B14F-4D97-AF65-F5344CB8AC3E}">
        <p14:creationId xmlns:p14="http://schemas.microsoft.com/office/powerpoint/2010/main" val="73068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660" y="528033"/>
            <a:ext cx="5575454" cy="5428445"/>
          </a:xfrm>
          <a:prstGeom prst="rect">
            <a:avLst/>
          </a:prstGeom>
        </p:spPr>
      </p:pic>
    </p:spTree>
    <p:extLst>
      <p:ext uri="{BB962C8B-B14F-4D97-AF65-F5344CB8AC3E}">
        <p14:creationId xmlns:p14="http://schemas.microsoft.com/office/powerpoint/2010/main" val="3123547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Deadly force</a:t>
            </a:r>
            <a:endParaRPr lang="en-US" dirty="0"/>
          </a:p>
        </p:txBody>
      </p:sp>
      <p:sp>
        <p:nvSpPr>
          <p:cNvPr id="3" name="Content Placeholder 2"/>
          <p:cNvSpPr>
            <a:spLocks noGrp="1"/>
          </p:cNvSpPr>
          <p:nvPr>
            <p:ph idx="1"/>
          </p:nvPr>
        </p:nvSpPr>
        <p:spPr>
          <a:xfrm>
            <a:off x="1371600" y="2171700"/>
            <a:ext cx="9601200" cy="3581400"/>
          </a:xfrm>
        </p:spPr>
        <p:txBody>
          <a:bodyPr/>
          <a:lstStyle/>
          <a:p>
            <a:r>
              <a:rPr lang="en-US" dirty="0" smtClean="0">
                <a:solidFill>
                  <a:schemeClr val="tx1"/>
                </a:solidFill>
              </a:rPr>
              <a:t>Police may use deadly force on a suspect if they </a:t>
            </a:r>
            <a:r>
              <a:rPr lang="en-US" dirty="0" smtClean="0">
                <a:solidFill>
                  <a:srgbClr val="FF0000"/>
                </a:solidFill>
              </a:rPr>
              <a:t>reasonably</a:t>
            </a:r>
            <a:r>
              <a:rPr lang="en-US" dirty="0" smtClean="0">
                <a:solidFill>
                  <a:schemeClr val="tx1"/>
                </a:solidFill>
              </a:rPr>
              <a:t> think it’s necessary to protect themselves or others from serious harm.</a:t>
            </a:r>
          </a:p>
          <a:p>
            <a:r>
              <a:rPr lang="en-US" dirty="0" smtClean="0">
                <a:solidFill>
                  <a:schemeClr val="tx1"/>
                </a:solidFill>
              </a:rPr>
              <a:t>Even “non-lethal” force (pepper spray, chokeholds, </a:t>
            </a:r>
            <a:r>
              <a:rPr lang="en-US" dirty="0">
                <a:solidFill>
                  <a:schemeClr val="tx1"/>
                </a:solidFill>
              </a:rPr>
              <a:t>T</a:t>
            </a:r>
            <a:r>
              <a:rPr lang="en-US" dirty="0" smtClean="0">
                <a:solidFill>
                  <a:schemeClr val="tx1"/>
                </a:solidFill>
              </a:rPr>
              <a:t>asers) may occasionally kill </a:t>
            </a:r>
          </a:p>
        </p:txBody>
      </p:sp>
    </p:spTree>
    <p:extLst>
      <p:ext uri="{BB962C8B-B14F-4D97-AF65-F5344CB8AC3E}">
        <p14:creationId xmlns:p14="http://schemas.microsoft.com/office/powerpoint/2010/main" val="293668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rights</a:t>
            </a:r>
            <a:endParaRPr lang="en-US" dirty="0"/>
          </a:p>
        </p:txBody>
      </p:sp>
      <p:sp>
        <p:nvSpPr>
          <p:cNvPr id="3" name="Content Placeholder 2"/>
          <p:cNvSpPr>
            <a:spLocks noGrp="1"/>
          </p:cNvSpPr>
          <p:nvPr>
            <p:ph idx="1"/>
          </p:nvPr>
        </p:nvSpPr>
        <p:spPr>
          <a:xfrm>
            <a:off x="1371600" y="2171700"/>
            <a:ext cx="9601200" cy="3581400"/>
          </a:xfrm>
        </p:spPr>
        <p:txBody>
          <a:bodyPr/>
          <a:lstStyle/>
          <a:p>
            <a:r>
              <a:rPr lang="en-US" dirty="0" smtClean="0">
                <a:solidFill>
                  <a:schemeClr val="tx1"/>
                </a:solidFill>
              </a:rPr>
              <a:t>The rights contained within the Constitution protect people only from actions committed by </a:t>
            </a:r>
            <a:r>
              <a:rPr lang="en-US" dirty="0" smtClean="0">
                <a:solidFill>
                  <a:srgbClr val="FF0000"/>
                </a:solidFill>
              </a:rPr>
              <a:t>government agents. </a:t>
            </a:r>
            <a:r>
              <a:rPr lang="en-US" dirty="0" smtClean="0">
                <a:solidFill>
                  <a:schemeClr val="tx1"/>
                </a:solidFill>
              </a:rPr>
              <a:t>The Constitution doesn’t restrict the actions of anyone else—</a:t>
            </a:r>
            <a:r>
              <a:rPr lang="en-US" dirty="0" err="1" smtClean="0">
                <a:solidFill>
                  <a:schemeClr val="tx1"/>
                </a:solidFill>
              </a:rPr>
              <a:t>eg</a:t>
            </a:r>
            <a:r>
              <a:rPr lang="en-US" dirty="0" smtClean="0">
                <a:solidFill>
                  <a:schemeClr val="tx1"/>
                </a:solidFill>
              </a:rPr>
              <a:t>, private detectives and private companies</a:t>
            </a:r>
          </a:p>
          <a:p>
            <a:pPr marL="0" indent="0">
              <a:buNone/>
            </a:pPr>
            <a:endParaRPr lang="en-US" dirty="0" smtClean="0">
              <a:solidFill>
                <a:schemeClr val="tx1"/>
              </a:solidFill>
            </a:endParaRPr>
          </a:p>
        </p:txBody>
      </p:sp>
    </p:spTree>
    <p:extLst>
      <p:ext uri="{BB962C8B-B14F-4D97-AF65-F5344CB8AC3E}">
        <p14:creationId xmlns:p14="http://schemas.microsoft.com/office/powerpoint/2010/main" val="4013114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investigations</a:t>
            </a:r>
            <a:endParaRPr lang="en-US" dirty="0"/>
          </a:p>
        </p:txBody>
      </p:sp>
      <p:sp>
        <p:nvSpPr>
          <p:cNvPr id="3" name="Content Placeholder 2"/>
          <p:cNvSpPr>
            <a:spLocks noGrp="1"/>
          </p:cNvSpPr>
          <p:nvPr>
            <p:ph idx="1"/>
          </p:nvPr>
        </p:nvSpPr>
        <p:spPr>
          <a:xfrm>
            <a:off x="1371600" y="1527755"/>
            <a:ext cx="9601200" cy="4512435"/>
          </a:xfrm>
        </p:spPr>
        <p:txBody>
          <a:bodyPr/>
          <a:lstStyle/>
          <a:p>
            <a:r>
              <a:rPr lang="en-US" dirty="0" smtClean="0">
                <a:solidFill>
                  <a:schemeClr val="tx1"/>
                </a:solidFill>
              </a:rPr>
              <a:t>Policies, titles, and administrative structure vary widely</a:t>
            </a:r>
          </a:p>
          <a:p>
            <a:r>
              <a:rPr lang="en-US" dirty="0" smtClean="0">
                <a:solidFill>
                  <a:schemeClr val="tx1"/>
                </a:solidFill>
              </a:rPr>
              <a:t>Often, the </a:t>
            </a:r>
            <a:r>
              <a:rPr lang="en-US" dirty="0" smtClean="0">
                <a:solidFill>
                  <a:srgbClr val="FF0000"/>
                </a:solidFill>
              </a:rPr>
              <a:t>coroner</a:t>
            </a:r>
            <a:r>
              <a:rPr lang="en-US" dirty="0" smtClean="0">
                <a:solidFill>
                  <a:schemeClr val="tx1"/>
                </a:solidFill>
              </a:rPr>
              <a:t> is a law enforcement agent (such as a sheriff). Her job is to investigate suspicious or unaccompanied deaths</a:t>
            </a:r>
          </a:p>
          <a:p>
            <a:r>
              <a:rPr lang="en-US" dirty="0" smtClean="0">
                <a:solidFill>
                  <a:schemeClr val="tx1"/>
                </a:solidFill>
              </a:rPr>
              <a:t>The </a:t>
            </a:r>
            <a:r>
              <a:rPr lang="en-US" dirty="0" smtClean="0">
                <a:solidFill>
                  <a:srgbClr val="FF0000"/>
                </a:solidFill>
              </a:rPr>
              <a:t>medical examiner </a:t>
            </a:r>
            <a:r>
              <a:rPr lang="en-US" dirty="0" smtClean="0">
                <a:solidFill>
                  <a:schemeClr val="tx1"/>
                </a:solidFill>
              </a:rPr>
              <a:t>is a doctor who conducts the autopsies. That person usually specializes in </a:t>
            </a:r>
            <a:r>
              <a:rPr lang="en-US" dirty="0" smtClean="0">
                <a:solidFill>
                  <a:srgbClr val="FF0000"/>
                </a:solidFill>
              </a:rPr>
              <a:t>forensic pathology</a:t>
            </a:r>
            <a:r>
              <a:rPr lang="en-US" dirty="0" smtClean="0">
                <a:solidFill>
                  <a:schemeClr val="tx1"/>
                </a:solidFill>
              </a:rPr>
              <a:t>. His job is to determine </a:t>
            </a:r>
            <a:r>
              <a:rPr lang="en-US" dirty="0" smtClean="0">
                <a:solidFill>
                  <a:srgbClr val="FF0000"/>
                </a:solidFill>
              </a:rPr>
              <a:t>cause of </a:t>
            </a:r>
            <a:r>
              <a:rPr lang="en-US" dirty="0" smtClean="0">
                <a:solidFill>
                  <a:srgbClr val="FF0000"/>
                </a:solidFill>
              </a:rPr>
              <a:t>death</a:t>
            </a:r>
            <a:endParaRPr lang="en-US" dirty="0" smtClean="0">
              <a:solidFill>
                <a:schemeClr val="tx1"/>
              </a:solidFill>
            </a:endParaRPr>
          </a:p>
          <a:p>
            <a:r>
              <a:rPr lang="en-US" dirty="0" smtClean="0">
                <a:solidFill>
                  <a:schemeClr val="tx1"/>
                </a:solidFill>
              </a:rPr>
              <a:t>The medical examiner does not determine </a:t>
            </a:r>
            <a:r>
              <a:rPr lang="en-US" dirty="0" smtClean="0">
                <a:solidFill>
                  <a:srgbClr val="FF0000"/>
                </a:solidFill>
              </a:rPr>
              <a:t>manner of death </a:t>
            </a:r>
            <a:r>
              <a:rPr lang="en-US" dirty="0" smtClean="0">
                <a:solidFill>
                  <a:schemeClr val="tx1"/>
                </a:solidFill>
              </a:rPr>
              <a:t>(suicide, accident, natural causes, homicide, </a:t>
            </a:r>
            <a:r>
              <a:rPr lang="en-US" dirty="0" err="1" smtClean="0">
                <a:solidFill>
                  <a:schemeClr val="tx1"/>
                </a:solidFill>
              </a:rPr>
              <a:t>etc</a:t>
            </a:r>
            <a:r>
              <a:rPr lang="en-US" dirty="0" smtClean="0">
                <a:solidFill>
                  <a:schemeClr val="tx1"/>
                </a:solidFill>
              </a:rPr>
              <a:t>)</a:t>
            </a:r>
          </a:p>
          <a:p>
            <a:r>
              <a:rPr lang="en-US" dirty="0" smtClean="0">
                <a:solidFill>
                  <a:schemeClr val="tx1"/>
                </a:solidFill>
              </a:rPr>
              <a:t>Other forensic specialists may also be consulted (anthropology, entomology, odontology etc.)</a:t>
            </a:r>
          </a:p>
          <a:p>
            <a:r>
              <a:rPr lang="en-US" dirty="0" smtClean="0">
                <a:solidFill>
                  <a:schemeClr val="tx1"/>
                </a:solidFill>
              </a:rPr>
              <a:t>The responsible police agency—not the coroner—usually collects other evidence from the scene</a:t>
            </a:r>
          </a:p>
          <a:p>
            <a:r>
              <a:rPr lang="en-US" dirty="0" smtClean="0">
                <a:solidFill>
                  <a:schemeClr val="tx1"/>
                </a:solidFill>
              </a:rPr>
              <a:t>They don’t use Vick’s (at least not where I live)</a:t>
            </a:r>
          </a:p>
          <a:p>
            <a:endParaRPr lang="en-US" dirty="0" smtClean="0">
              <a:solidFill>
                <a:schemeClr val="tx1"/>
              </a:solidFill>
            </a:endParaRPr>
          </a:p>
          <a:p>
            <a:pPr marL="0" indent="0">
              <a:buNone/>
            </a:pPr>
            <a:endParaRPr lang="en-US" dirty="0" smtClean="0">
              <a:solidFill>
                <a:schemeClr val="tx1"/>
              </a:solidFill>
            </a:endParaRPr>
          </a:p>
        </p:txBody>
      </p:sp>
    </p:spTree>
    <p:extLst>
      <p:ext uri="{BB962C8B-B14F-4D97-AF65-F5344CB8AC3E}">
        <p14:creationId xmlns:p14="http://schemas.microsoft.com/office/powerpoint/2010/main" val="4139046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Pressing charges</a:t>
            </a:r>
            <a:endParaRPr lang="en-US" dirty="0"/>
          </a:p>
        </p:txBody>
      </p:sp>
      <p:sp>
        <p:nvSpPr>
          <p:cNvPr id="3" name="Content Placeholder 2"/>
          <p:cNvSpPr>
            <a:spLocks noGrp="1"/>
          </p:cNvSpPr>
          <p:nvPr>
            <p:ph idx="1"/>
          </p:nvPr>
        </p:nvSpPr>
        <p:spPr>
          <a:xfrm>
            <a:off x="1371600" y="1527755"/>
            <a:ext cx="4204952" cy="4512435"/>
          </a:xfrm>
        </p:spPr>
        <p:txBody>
          <a:bodyPr/>
          <a:lstStyle/>
          <a:p>
            <a:r>
              <a:rPr lang="en-US" dirty="0" smtClean="0">
                <a:solidFill>
                  <a:schemeClr val="tx1"/>
                </a:solidFill>
              </a:rPr>
              <a:t>The decision about whether to press charges almost never is up to the victim—it’s up to the prosecutor</a:t>
            </a:r>
          </a:p>
          <a:p>
            <a:r>
              <a:rPr lang="en-US" dirty="0" smtClean="0">
                <a:solidFill>
                  <a:schemeClr val="tx1"/>
                </a:solidFill>
              </a:rPr>
              <a:t>The victim can decide whether to report and how cooperative to be with the investigation</a:t>
            </a:r>
          </a:p>
          <a:p>
            <a:r>
              <a:rPr lang="en-US" dirty="0" smtClean="0">
                <a:solidFill>
                  <a:schemeClr val="tx1"/>
                </a:solidFill>
              </a:rPr>
              <a:t>Prosecutors can file charges even if the victim doesn’t want them to</a:t>
            </a:r>
          </a:p>
          <a:p>
            <a:pPr marL="0" indent="0">
              <a:buNone/>
            </a:pPr>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149" y="3193960"/>
            <a:ext cx="3246279" cy="3246279"/>
          </a:xfrm>
          <a:prstGeom prst="rect">
            <a:avLst/>
          </a:prstGeom>
        </p:spPr>
      </p:pic>
    </p:spTree>
    <p:extLst>
      <p:ext uri="{BB962C8B-B14F-4D97-AF65-F5344CB8AC3E}">
        <p14:creationId xmlns:p14="http://schemas.microsoft.com/office/powerpoint/2010/main" val="3107771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3" name="Content Placeholder 2"/>
          <p:cNvSpPr>
            <a:spLocks noGrp="1"/>
          </p:cNvSpPr>
          <p:nvPr>
            <p:ph idx="1"/>
          </p:nvPr>
        </p:nvSpPr>
        <p:spPr>
          <a:xfrm>
            <a:off x="1165537" y="1553513"/>
            <a:ext cx="10850451" cy="4512435"/>
          </a:xfrm>
        </p:spPr>
        <p:txBody>
          <a:bodyPr/>
          <a:lstStyle/>
          <a:p>
            <a:r>
              <a:rPr lang="en-US" dirty="0" smtClean="0">
                <a:solidFill>
                  <a:schemeClr val="tx1"/>
                </a:solidFill>
              </a:rPr>
              <a:t>Compared to local policing, federal law enforcement involvement in crimes is rare.</a:t>
            </a:r>
          </a:p>
          <a:p>
            <a:r>
              <a:rPr lang="en-US" dirty="0" smtClean="0">
                <a:solidFill>
                  <a:schemeClr val="tx1"/>
                </a:solidFill>
              </a:rPr>
              <a:t>Multiple agencies may have jurisdiction over a particular offense. They usually cooperate, especially if they’re local.</a:t>
            </a:r>
          </a:p>
          <a:p>
            <a:pPr marL="0" indent="0">
              <a:buNone/>
            </a:pPr>
            <a:endParaRPr lang="en-US" dirty="0" smtClean="0">
              <a:solidFill>
                <a:schemeClr val="tx1"/>
              </a:solidFill>
            </a:endParaRPr>
          </a:p>
        </p:txBody>
      </p:sp>
    </p:spTree>
    <p:extLst>
      <p:ext uri="{BB962C8B-B14F-4D97-AF65-F5344CB8AC3E}">
        <p14:creationId xmlns:p14="http://schemas.microsoft.com/office/powerpoint/2010/main" val="2289673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a:t>
            </a:r>
            <a:endParaRPr lang="en-US" dirty="0"/>
          </a:p>
        </p:txBody>
      </p:sp>
      <p:sp>
        <p:nvSpPr>
          <p:cNvPr id="3" name="Content Placeholder 2"/>
          <p:cNvSpPr>
            <a:spLocks noGrp="1"/>
          </p:cNvSpPr>
          <p:nvPr>
            <p:ph idx="1"/>
          </p:nvPr>
        </p:nvSpPr>
        <p:spPr>
          <a:xfrm>
            <a:off x="1165537" y="1553513"/>
            <a:ext cx="5080717" cy="4512435"/>
          </a:xfrm>
        </p:spPr>
        <p:txBody>
          <a:bodyPr/>
          <a:lstStyle/>
          <a:p>
            <a:r>
              <a:rPr lang="en-US" dirty="0" smtClean="0">
                <a:solidFill>
                  <a:schemeClr val="tx1"/>
                </a:solidFill>
              </a:rPr>
              <a:t>Small towns may contract with larger agencies for things like homicide investigations.</a:t>
            </a:r>
          </a:p>
          <a:p>
            <a:pPr marL="0" indent="0">
              <a:buNone/>
            </a:pPr>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837" y="115910"/>
            <a:ext cx="6858000" cy="6858000"/>
          </a:xfrm>
          <a:prstGeom prst="rect">
            <a:avLst/>
          </a:prstGeom>
        </p:spPr>
      </p:pic>
    </p:spTree>
    <p:extLst>
      <p:ext uri="{BB962C8B-B14F-4D97-AF65-F5344CB8AC3E}">
        <p14:creationId xmlns:p14="http://schemas.microsoft.com/office/powerpoint/2010/main" val="621484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courts</a:t>
            </a:r>
            <a:endParaRPr lang="en-US" dirty="0"/>
          </a:p>
        </p:txBody>
      </p:sp>
    </p:spTree>
    <p:extLst>
      <p:ext uri="{BB962C8B-B14F-4D97-AF65-F5344CB8AC3E}">
        <p14:creationId xmlns:p14="http://schemas.microsoft.com/office/powerpoint/2010/main" val="399423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a:t>
            </a:r>
            <a:endParaRPr lang="en-US" dirty="0"/>
          </a:p>
        </p:txBody>
      </p:sp>
      <p:sp>
        <p:nvSpPr>
          <p:cNvPr id="3" name="Content Placeholder 2"/>
          <p:cNvSpPr>
            <a:spLocks noGrp="1"/>
          </p:cNvSpPr>
          <p:nvPr>
            <p:ph idx="1"/>
          </p:nvPr>
        </p:nvSpPr>
        <p:spPr>
          <a:xfrm>
            <a:off x="1165537" y="1553513"/>
            <a:ext cx="5080717" cy="4512435"/>
          </a:xfrm>
        </p:spPr>
        <p:txBody>
          <a:bodyPr/>
          <a:lstStyle/>
          <a:p>
            <a:pPr marL="0" indent="0">
              <a:buNone/>
            </a:pPr>
            <a:r>
              <a:rPr lang="en-US" dirty="0" smtClean="0">
                <a:solidFill>
                  <a:schemeClr val="tx1"/>
                </a:solidFill>
              </a:rPr>
              <a:t>There are only three possible pleas:</a:t>
            </a:r>
          </a:p>
          <a:p>
            <a:r>
              <a:rPr lang="en-US" dirty="0" smtClean="0">
                <a:solidFill>
                  <a:schemeClr val="tx1"/>
                </a:solidFill>
              </a:rPr>
              <a:t>Guilty</a:t>
            </a:r>
          </a:p>
          <a:p>
            <a:r>
              <a:rPr lang="en-US" dirty="0" smtClean="0">
                <a:solidFill>
                  <a:schemeClr val="tx1"/>
                </a:solidFill>
              </a:rPr>
              <a:t>Not </a:t>
            </a:r>
            <a:r>
              <a:rPr lang="en-US" dirty="0" smtClean="0">
                <a:solidFill>
                  <a:schemeClr val="tx1"/>
                </a:solidFill>
              </a:rPr>
              <a:t>guilty (not “innocent”)</a:t>
            </a:r>
            <a:endParaRPr lang="en-US" dirty="0" smtClean="0">
              <a:solidFill>
                <a:schemeClr val="tx1"/>
              </a:solidFill>
            </a:endParaRPr>
          </a:p>
          <a:p>
            <a:r>
              <a:rPr lang="en-US" dirty="0" smtClean="0">
                <a:solidFill>
                  <a:schemeClr val="tx1"/>
                </a:solidFill>
              </a:rPr>
              <a:t>No contest</a:t>
            </a:r>
          </a:p>
        </p:txBody>
      </p:sp>
    </p:spTree>
    <p:extLst>
      <p:ext uri="{BB962C8B-B14F-4D97-AF65-F5344CB8AC3E}">
        <p14:creationId xmlns:p14="http://schemas.microsoft.com/office/powerpoint/2010/main" val="269389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 bargaining</a:t>
            </a:r>
            <a:endParaRPr lang="en-US" dirty="0"/>
          </a:p>
        </p:txBody>
      </p:sp>
      <p:sp>
        <p:nvSpPr>
          <p:cNvPr id="3" name="Content Placeholder 2"/>
          <p:cNvSpPr>
            <a:spLocks noGrp="1"/>
          </p:cNvSpPr>
          <p:nvPr>
            <p:ph idx="1"/>
          </p:nvPr>
        </p:nvSpPr>
        <p:spPr>
          <a:xfrm>
            <a:off x="5698901" y="1428750"/>
            <a:ext cx="4745866" cy="4512435"/>
          </a:xfrm>
        </p:spPr>
        <p:txBody>
          <a:bodyPr/>
          <a:lstStyle/>
          <a:p>
            <a:r>
              <a:rPr lang="en-US" dirty="0" smtClean="0">
                <a:solidFill>
                  <a:schemeClr val="tx1"/>
                </a:solidFill>
              </a:rPr>
              <a:t>Only about 5% of arrests result in a trial</a:t>
            </a:r>
          </a:p>
          <a:p>
            <a:r>
              <a:rPr lang="en-US" dirty="0" smtClean="0">
                <a:solidFill>
                  <a:schemeClr val="tx1"/>
                </a:solidFill>
              </a:rPr>
              <a:t>Most cases are plea bargained</a:t>
            </a:r>
          </a:p>
          <a:p>
            <a:r>
              <a:rPr lang="en-US" dirty="0" smtClean="0">
                <a:solidFill>
                  <a:schemeClr val="tx1"/>
                </a:solidFill>
              </a:rPr>
              <a:t>Despite this, court backlogs can be very long</a:t>
            </a:r>
          </a:p>
          <a:p>
            <a:r>
              <a:rPr lang="en-US" dirty="0" smtClean="0">
                <a:solidFill>
                  <a:schemeClr val="tx1"/>
                </a:solidFill>
              </a:rPr>
              <a:t>The decision whether to accept a plea deal may be difficult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36690" y="2054985"/>
            <a:ext cx="4629150" cy="4629150"/>
          </a:xfrm>
          <a:prstGeom prst="rect">
            <a:avLst/>
          </a:prstGeom>
        </p:spPr>
      </p:pic>
    </p:spTree>
    <p:extLst>
      <p:ext uri="{BB962C8B-B14F-4D97-AF65-F5344CB8AC3E}">
        <p14:creationId xmlns:p14="http://schemas.microsoft.com/office/powerpoint/2010/main" val="2041763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Accomplice liability</a:t>
            </a:r>
            <a:endParaRPr lang="en-US" dirty="0"/>
          </a:p>
        </p:txBody>
      </p:sp>
      <p:sp>
        <p:nvSpPr>
          <p:cNvPr id="3" name="Content Placeholder 2"/>
          <p:cNvSpPr>
            <a:spLocks noGrp="1"/>
          </p:cNvSpPr>
          <p:nvPr>
            <p:ph idx="1"/>
          </p:nvPr>
        </p:nvSpPr>
        <p:spPr>
          <a:xfrm>
            <a:off x="1996225" y="1544660"/>
            <a:ext cx="8538694" cy="2331881"/>
          </a:xfrm>
        </p:spPr>
        <p:txBody>
          <a:bodyPr/>
          <a:lstStyle/>
          <a:p>
            <a:r>
              <a:rPr lang="en-US" dirty="0" smtClean="0">
                <a:solidFill>
                  <a:schemeClr val="tx1"/>
                </a:solidFill>
              </a:rPr>
              <a:t>Those who assist before or during the commission of a crime are called </a:t>
            </a:r>
            <a:r>
              <a:rPr lang="en-US" dirty="0" smtClean="0">
                <a:solidFill>
                  <a:srgbClr val="FF0000"/>
                </a:solidFill>
              </a:rPr>
              <a:t>accomplices </a:t>
            </a:r>
            <a:r>
              <a:rPr lang="en-US" dirty="0" smtClean="0">
                <a:solidFill>
                  <a:schemeClr val="tx1"/>
                </a:solidFill>
              </a:rPr>
              <a:t>and may be subject to the same sanctions as the primary offender</a:t>
            </a:r>
          </a:p>
          <a:p>
            <a:r>
              <a:rPr lang="en-US" dirty="0" smtClean="0">
                <a:solidFill>
                  <a:schemeClr val="tx1"/>
                </a:solidFill>
              </a:rPr>
              <a:t>Those who assist afterward—</a:t>
            </a:r>
            <a:r>
              <a:rPr lang="en-US" dirty="0" err="1" smtClean="0">
                <a:solidFill>
                  <a:schemeClr val="tx1"/>
                </a:solidFill>
              </a:rPr>
              <a:t>eg</a:t>
            </a:r>
            <a:r>
              <a:rPr lang="en-US" dirty="0" smtClean="0">
                <a:solidFill>
                  <a:schemeClr val="tx1"/>
                </a:solidFill>
              </a:rPr>
              <a:t>, in hiding the suspect or destroying evidence—are usually charged as </a:t>
            </a:r>
            <a:r>
              <a:rPr lang="en-US" dirty="0" smtClean="0">
                <a:solidFill>
                  <a:srgbClr val="FF0000"/>
                </a:solidFill>
              </a:rPr>
              <a:t>accessories after the fact</a:t>
            </a:r>
            <a:r>
              <a:rPr lang="en-US" dirty="0" smtClean="0">
                <a:solidFill>
                  <a:schemeClr val="tx1"/>
                </a:solidFill>
              </a:rPr>
              <a:t>. They generally face lesser charges such as obstructing justice.</a:t>
            </a:r>
          </a:p>
          <a:p>
            <a:endParaRPr lang="en-US" dirty="0" smtClean="0">
              <a:solidFill>
                <a:schemeClr val="tx1"/>
              </a:solidFill>
            </a:endParaRPr>
          </a:p>
        </p:txBody>
      </p:sp>
    </p:spTree>
    <p:extLst>
      <p:ext uri="{BB962C8B-B14F-4D97-AF65-F5344CB8AC3E}">
        <p14:creationId xmlns:p14="http://schemas.microsoft.com/office/powerpoint/2010/main" val="1199620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to check your jurisdiction’s rules and policies!</a:t>
            </a:r>
            <a:endParaRPr lang="en-US" dirty="0"/>
          </a:p>
        </p:txBody>
      </p:sp>
    </p:spTree>
    <p:extLst>
      <p:ext uri="{BB962C8B-B14F-4D97-AF65-F5344CB8AC3E}">
        <p14:creationId xmlns:p14="http://schemas.microsoft.com/office/powerpoint/2010/main" val="905478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Insanity defense</a:t>
            </a:r>
            <a:endParaRPr lang="en-US" dirty="0"/>
          </a:p>
        </p:txBody>
      </p:sp>
      <p:sp>
        <p:nvSpPr>
          <p:cNvPr id="3" name="Content Placeholder 2"/>
          <p:cNvSpPr>
            <a:spLocks noGrp="1"/>
          </p:cNvSpPr>
          <p:nvPr>
            <p:ph idx="1"/>
          </p:nvPr>
        </p:nvSpPr>
        <p:spPr>
          <a:xfrm>
            <a:off x="1996225" y="1544661"/>
            <a:ext cx="8538694" cy="3400826"/>
          </a:xfrm>
        </p:spPr>
        <p:txBody>
          <a:bodyPr/>
          <a:lstStyle/>
          <a:p>
            <a:r>
              <a:rPr lang="en-US" dirty="0" smtClean="0">
                <a:solidFill>
                  <a:schemeClr val="tx1"/>
                </a:solidFill>
              </a:rPr>
              <a:t>Is very rarely used</a:t>
            </a:r>
          </a:p>
          <a:p>
            <a:r>
              <a:rPr lang="en-US" dirty="0" smtClean="0">
                <a:solidFill>
                  <a:schemeClr val="tx1"/>
                </a:solidFill>
              </a:rPr>
              <a:t>Is successful only about 25% of the time</a:t>
            </a:r>
          </a:p>
          <a:p>
            <a:r>
              <a:rPr lang="en-US" dirty="0" smtClean="0">
                <a:solidFill>
                  <a:schemeClr val="tx1"/>
                </a:solidFill>
              </a:rPr>
              <a:t>Standards for insanity vary but all are very different from psychological or psychiatric definitions of mental illness</a:t>
            </a:r>
          </a:p>
          <a:p>
            <a:r>
              <a:rPr lang="en-US" dirty="0" smtClean="0">
                <a:solidFill>
                  <a:schemeClr val="tx1"/>
                </a:solidFill>
              </a:rPr>
              <a:t>Some states have no insanity defense</a:t>
            </a:r>
          </a:p>
          <a:p>
            <a:r>
              <a:rPr lang="en-US" dirty="0" smtClean="0">
                <a:solidFill>
                  <a:schemeClr val="tx1"/>
                </a:solidFill>
              </a:rPr>
              <a:t>Defendants who are successful with the defense will generally be detained in a mental institution until they are deemed to no longer be a danger to themselves or others</a:t>
            </a:r>
          </a:p>
          <a:p>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5301924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jeopardy</a:t>
            </a:r>
            <a:endParaRPr lang="en-US" dirty="0"/>
          </a:p>
        </p:txBody>
      </p:sp>
      <p:sp>
        <p:nvSpPr>
          <p:cNvPr id="3" name="Content Placeholder 2"/>
          <p:cNvSpPr>
            <a:spLocks noGrp="1"/>
          </p:cNvSpPr>
          <p:nvPr>
            <p:ph idx="1"/>
          </p:nvPr>
        </p:nvSpPr>
        <p:spPr>
          <a:xfrm>
            <a:off x="1996225" y="1544661"/>
            <a:ext cx="8538694" cy="3400826"/>
          </a:xfrm>
        </p:spPr>
        <p:txBody>
          <a:bodyPr/>
          <a:lstStyle/>
          <a:p>
            <a:r>
              <a:rPr lang="en-US" dirty="0" smtClean="0">
                <a:solidFill>
                  <a:schemeClr val="tx1"/>
                </a:solidFill>
              </a:rPr>
              <a:t>Prohibits trying or punishing someone more than once for the same offense</a:t>
            </a:r>
          </a:p>
          <a:p>
            <a:pPr marL="0" indent="0">
              <a:buNone/>
            </a:pP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02095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jeopardy</a:t>
            </a:r>
            <a:endParaRPr lang="en-US" dirty="0"/>
          </a:p>
        </p:txBody>
      </p:sp>
      <p:sp>
        <p:nvSpPr>
          <p:cNvPr id="3" name="Content Placeholder 2"/>
          <p:cNvSpPr>
            <a:spLocks noGrp="1"/>
          </p:cNvSpPr>
          <p:nvPr>
            <p:ph idx="1"/>
          </p:nvPr>
        </p:nvSpPr>
        <p:spPr>
          <a:xfrm>
            <a:off x="1996225" y="1544661"/>
            <a:ext cx="5937161" cy="4727350"/>
          </a:xfrm>
        </p:spPr>
        <p:txBody>
          <a:bodyPr>
            <a:normAutofit/>
          </a:bodyPr>
          <a:lstStyle/>
          <a:p>
            <a:r>
              <a:rPr lang="en-US" dirty="0" smtClean="0">
                <a:solidFill>
                  <a:schemeClr val="tx1"/>
                </a:solidFill>
              </a:rPr>
              <a:t>Sometimes it’s fuzzy whether a second offense can be charged</a:t>
            </a:r>
          </a:p>
          <a:p>
            <a:r>
              <a:rPr lang="en-US" dirty="0" smtClean="0">
                <a:solidFill>
                  <a:schemeClr val="tx1"/>
                </a:solidFill>
              </a:rPr>
              <a:t>Double jeopardy doesn’t stop different states (or the feds) from prosecuting someone who’s already been tried for an offense (</a:t>
            </a:r>
            <a:r>
              <a:rPr lang="en-US" dirty="0" smtClean="0">
                <a:solidFill>
                  <a:srgbClr val="FF0000"/>
                </a:solidFill>
              </a:rPr>
              <a:t>dual sovereignty</a:t>
            </a:r>
            <a:r>
              <a:rPr lang="en-US" dirty="0" smtClean="0">
                <a:solidFill>
                  <a:schemeClr val="tx1"/>
                </a:solidFill>
              </a:rPr>
              <a:t>)</a:t>
            </a:r>
          </a:p>
          <a:p>
            <a:r>
              <a:rPr lang="en-US" dirty="0" smtClean="0">
                <a:solidFill>
                  <a:schemeClr val="tx1"/>
                </a:solidFill>
              </a:rPr>
              <a:t>The right to double jeopardy </a:t>
            </a:r>
            <a:r>
              <a:rPr lang="en-US" dirty="0" smtClean="0">
                <a:solidFill>
                  <a:srgbClr val="FF0000"/>
                </a:solidFill>
              </a:rPr>
              <a:t>attaches</a:t>
            </a:r>
            <a:r>
              <a:rPr lang="en-US" dirty="0" smtClean="0">
                <a:solidFill>
                  <a:schemeClr val="tx1"/>
                </a:solidFill>
              </a:rPr>
              <a:t> as soon as the jury is sworn in at trial, but a defendant can usually be retried if a mistrial occurs</a:t>
            </a:r>
          </a:p>
          <a:p>
            <a:r>
              <a:rPr lang="en-US" dirty="0" smtClean="0">
                <a:solidFill>
                  <a:schemeClr val="tx1"/>
                </a:solidFill>
              </a:rPr>
              <a:t>The right means that once a defendant is </a:t>
            </a:r>
            <a:r>
              <a:rPr lang="en-US" dirty="0" smtClean="0">
                <a:solidFill>
                  <a:srgbClr val="FF0000"/>
                </a:solidFill>
              </a:rPr>
              <a:t>acquitted</a:t>
            </a:r>
            <a:r>
              <a:rPr lang="en-US" dirty="0" smtClean="0">
                <a:solidFill>
                  <a:schemeClr val="tx1"/>
                </a:solidFill>
              </a:rPr>
              <a:t>, he can’t be tried again for that same offense, even if wonderful new evidence materializes</a:t>
            </a:r>
          </a:p>
          <a:p>
            <a:pPr marL="0" indent="0">
              <a:buNone/>
            </a:pPr>
            <a:endParaRPr lang="en-US" dirty="0" smtClean="0">
              <a:solidFill>
                <a:schemeClr val="tx1"/>
              </a:solidFill>
            </a:endParaRPr>
          </a:p>
          <a:p>
            <a:endParaRPr lang="en-US"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1219" y="1289766"/>
            <a:ext cx="1733550" cy="2552700"/>
          </a:xfrm>
          <a:prstGeom prst="rect">
            <a:avLst/>
          </a:prstGeom>
        </p:spPr>
      </p:pic>
    </p:spTree>
    <p:extLst>
      <p:ext uri="{BB962C8B-B14F-4D97-AF65-F5344CB8AC3E}">
        <p14:creationId xmlns:p14="http://schemas.microsoft.com/office/powerpoint/2010/main" val="3520409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Verdict</a:t>
            </a:r>
            <a:endParaRPr lang="en-US" dirty="0"/>
          </a:p>
        </p:txBody>
      </p:sp>
      <p:sp>
        <p:nvSpPr>
          <p:cNvPr id="3" name="Content Placeholder 2"/>
          <p:cNvSpPr>
            <a:spLocks noGrp="1"/>
          </p:cNvSpPr>
          <p:nvPr>
            <p:ph idx="1"/>
          </p:nvPr>
        </p:nvSpPr>
        <p:spPr>
          <a:xfrm>
            <a:off x="1996225" y="1544660"/>
            <a:ext cx="8126569" cy="3877345"/>
          </a:xfrm>
        </p:spPr>
        <p:txBody>
          <a:bodyPr/>
          <a:lstStyle/>
          <a:p>
            <a:pPr marL="0" indent="0">
              <a:buNone/>
            </a:pPr>
            <a:r>
              <a:rPr lang="en-US" dirty="0" smtClean="0">
                <a:solidFill>
                  <a:schemeClr val="tx1"/>
                </a:solidFill>
              </a:rPr>
              <a:t>Only two verdicts are possible:</a:t>
            </a:r>
          </a:p>
          <a:p>
            <a:pPr marL="0" indent="0">
              <a:buNone/>
            </a:pPr>
            <a:r>
              <a:rPr lang="en-US" b="1" dirty="0" smtClean="0">
                <a:solidFill>
                  <a:schemeClr val="tx1"/>
                </a:solidFill>
              </a:rPr>
              <a:t>Guilty</a:t>
            </a:r>
            <a:r>
              <a:rPr lang="en-US" dirty="0" smtClean="0">
                <a:solidFill>
                  <a:schemeClr val="tx1"/>
                </a:solidFill>
              </a:rPr>
              <a:t> – The jury finds that the prosecutor has proven every element of the crime beyond a reasonable doubt</a:t>
            </a:r>
          </a:p>
          <a:p>
            <a:pPr marL="0" indent="0">
              <a:buNone/>
            </a:pPr>
            <a:r>
              <a:rPr lang="en-US" b="1" dirty="0" smtClean="0">
                <a:solidFill>
                  <a:schemeClr val="tx1"/>
                </a:solidFill>
              </a:rPr>
              <a:t>Not Guilty </a:t>
            </a:r>
            <a:r>
              <a:rPr lang="en-US" dirty="0" smtClean="0">
                <a:solidFill>
                  <a:schemeClr val="tx1"/>
                </a:solidFill>
              </a:rPr>
              <a:t>– The jury finds that the prosecutor has failed to prove at least one element beyond a reasonable doubt</a:t>
            </a:r>
          </a:p>
          <a:p>
            <a:pPr marL="0" indent="0">
              <a:buNone/>
            </a:pPr>
            <a:endParaRPr lang="en-US" dirty="0">
              <a:solidFill>
                <a:schemeClr val="tx1"/>
              </a:solidFill>
            </a:endParaRPr>
          </a:p>
          <a:p>
            <a:pPr marL="0" indent="0">
              <a:buNone/>
            </a:pPr>
            <a:r>
              <a:rPr lang="en-US" dirty="0" smtClean="0">
                <a:solidFill>
                  <a:schemeClr val="tx1"/>
                </a:solidFill>
              </a:rPr>
              <a:t>Note: Defendants are not found “innocent”</a:t>
            </a:r>
          </a:p>
          <a:p>
            <a:pPr marL="0" indent="0">
              <a:buNone/>
            </a:pP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3297714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Corrections</a:t>
            </a:r>
            <a:endParaRPr lang="en-US" dirty="0"/>
          </a:p>
        </p:txBody>
      </p:sp>
    </p:spTree>
    <p:extLst>
      <p:ext uri="{BB962C8B-B14F-4D97-AF65-F5344CB8AC3E}">
        <p14:creationId xmlns:p14="http://schemas.microsoft.com/office/powerpoint/2010/main" val="2507274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Jails v. Prisons</a:t>
            </a:r>
            <a:endParaRPr lang="en-US" dirty="0"/>
          </a:p>
        </p:txBody>
      </p:sp>
      <p:sp>
        <p:nvSpPr>
          <p:cNvPr id="3" name="Content Placeholder 2"/>
          <p:cNvSpPr>
            <a:spLocks noGrp="1"/>
          </p:cNvSpPr>
          <p:nvPr>
            <p:ph idx="1"/>
          </p:nvPr>
        </p:nvSpPr>
        <p:spPr>
          <a:xfrm>
            <a:off x="1996225" y="1544660"/>
            <a:ext cx="8126569" cy="3877345"/>
          </a:xfrm>
        </p:spPr>
        <p:txBody>
          <a:bodyPr/>
          <a:lstStyle/>
          <a:p>
            <a:pPr marL="0" indent="0">
              <a:buNone/>
            </a:pPr>
            <a:r>
              <a:rPr lang="en-US" b="1" dirty="0" smtClean="0">
                <a:solidFill>
                  <a:schemeClr val="tx1"/>
                </a:solidFill>
              </a:rPr>
              <a:t>Jails</a:t>
            </a:r>
          </a:p>
          <a:p>
            <a:r>
              <a:rPr lang="en-US" dirty="0" smtClean="0">
                <a:solidFill>
                  <a:schemeClr val="tx1"/>
                </a:solidFill>
              </a:rPr>
              <a:t>are usually run by city or county law enforcement agencies</a:t>
            </a:r>
          </a:p>
          <a:p>
            <a:r>
              <a:rPr lang="en-US" dirty="0" smtClean="0">
                <a:solidFill>
                  <a:schemeClr val="tx1"/>
                </a:solidFill>
              </a:rPr>
              <a:t>house pretrial detainees who couldn’t bail out</a:t>
            </a:r>
          </a:p>
          <a:p>
            <a:r>
              <a:rPr lang="en-US" dirty="0" smtClean="0">
                <a:solidFill>
                  <a:schemeClr val="tx1"/>
                </a:solidFill>
              </a:rPr>
              <a:t>house </a:t>
            </a:r>
            <a:r>
              <a:rPr lang="en-US" dirty="0" smtClean="0">
                <a:solidFill>
                  <a:schemeClr val="tx1"/>
                </a:solidFill>
              </a:rPr>
              <a:t>people who have been convicted of misdemeanors and are serving less than a year</a:t>
            </a:r>
          </a:p>
          <a:p>
            <a:pPr marL="0" indent="0">
              <a:buNone/>
            </a:pP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1062175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Jails v. Prisons</a:t>
            </a:r>
            <a:endParaRPr lang="en-US" dirty="0"/>
          </a:p>
        </p:txBody>
      </p:sp>
      <p:sp>
        <p:nvSpPr>
          <p:cNvPr id="3" name="Content Placeholder 2"/>
          <p:cNvSpPr>
            <a:spLocks noGrp="1"/>
          </p:cNvSpPr>
          <p:nvPr>
            <p:ph idx="1"/>
          </p:nvPr>
        </p:nvSpPr>
        <p:spPr>
          <a:xfrm>
            <a:off x="1996225" y="1544660"/>
            <a:ext cx="8126569" cy="3877345"/>
          </a:xfrm>
        </p:spPr>
        <p:txBody>
          <a:bodyPr/>
          <a:lstStyle/>
          <a:p>
            <a:pPr marL="0" indent="0">
              <a:buNone/>
            </a:pPr>
            <a:endParaRPr lang="en-US" dirty="0" smtClean="0">
              <a:solidFill>
                <a:schemeClr val="tx1"/>
              </a:solidFill>
            </a:endParaRPr>
          </a:p>
          <a:p>
            <a:endParaRPr lang="en-US" dirty="0" smtClean="0">
              <a:solidFill>
                <a:schemeClr val="tx1"/>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7246" y="128788"/>
            <a:ext cx="4835540" cy="36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5354" y="1544660"/>
            <a:ext cx="3771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6273" y="3483332"/>
            <a:ext cx="5610896" cy="315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271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Jails v. Prisons</a:t>
            </a:r>
            <a:endParaRPr lang="en-US" dirty="0"/>
          </a:p>
        </p:txBody>
      </p:sp>
      <p:sp>
        <p:nvSpPr>
          <p:cNvPr id="3" name="Content Placeholder 2"/>
          <p:cNvSpPr>
            <a:spLocks noGrp="1"/>
          </p:cNvSpPr>
          <p:nvPr>
            <p:ph idx="1"/>
          </p:nvPr>
        </p:nvSpPr>
        <p:spPr>
          <a:xfrm>
            <a:off x="1996225" y="1544660"/>
            <a:ext cx="8126569" cy="3877345"/>
          </a:xfrm>
        </p:spPr>
        <p:txBody>
          <a:bodyPr/>
          <a:lstStyle/>
          <a:p>
            <a:pPr marL="0" indent="0">
              <a:buNone/>
            </a:pPr>
            <a:r>
              <a:rPr lang="en-US" b="1" dirty="0" smtClean="0">
                <a:solidFill>
                  <a:schemeClr val="tx1"/>
                </a:solidFill>
              </a:rPr>
              <a:t>Prisons</a:t>
            </a:r>
          </a:p>
          <a:p>
            <a:r>
              <a:rPr lang="en-US" dirty="0" smtClean="0">
                <a:solidFill>
                  <a:schemeClr val="tx1"/>
                </a:solidFill>
              </a:rPr>
              <a:t>are usually run by state or federal agencies (or private corporations)</a:t>
            </a:r>
          </a:p>
          <a:p>
            <a:r>
              <a:rPr lang="en-US" dirty="0" smtClean="0">
                <a:solidFill>
                  <a:schemeClr val="tx1"/>
                </a:solidFill>
              </a:rPr>
              <a:t>house people convicted of felonies who are serving more than a year</a:t>
            </a:r>
          </a:p>
          <a:p>
            <a:r>
              <a:rPr lang="en-US" dirty="0" smtClean="0">
                <a:solidFill>
                  <a:schemeClr val="tx1"/>
                </a:solidFill>
              </a:rPr>
              <a:t>range from minimal security to </a:t>
            </a:r>
            <a:r>
              <a:rPr lang="en-US" dirty="0" err="1" smtClean="0">
                <a:solidFill>
                  <a:schemeClr val="tx1"/>
                </a:solidFill>
              </a:rPr>
              <a:t>Supermax</a:t>
            </a:r>
            <a:endParaRPr lang="en-US"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619999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Jails v. Prisons</a:t>
            </a:r>
            <a:endParaRPr lang="en-US" dirty="0"/>
          </a:p>
        </p:txBody>
      </p:sp>
      <p:pic>
        <p:nvPicPr>
          <p:cNvPr id="4" name="Picture 4" descr="100_2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162" y="404823"/>
            <a:ext cx="4711263" cy="35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orco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110" y="2601532"/>
            <a:ext cx="4563090" cy="358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9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v. Parole</a:t>
            </a:r>
            <a:endParaRPr lang="en-US" dirty="0"/>
          </a:p>
        </p:txBody>
      </p:sp>
      <p:sp>
        <p:nvSpPr>
          <p:cNvPr id="3" name="Content Placeholder 2"/>
          <p:cNvSpPr>
            <a:spLocks noGrp="1"/>
          </p:cNvSpPr>
          <p:nvPr>
            <p:ph idx="1"/>
          </p:nvPr>
        </p:nvSpPr>
        <p:spPr>
          <a:xfrm>
            <a:off x="1996225" y="1544660"/>
            <a:ext cx="8126569" cy="3877345"/>
          </a:xfrm>
        </p:spPr>
        <p:txBody>
          <a:bodyPr/>
          <a:lstStyle/>
          <a:p>
            <a:r>
              <a:rPr lang="en-US" dirty="0" smtClean="0">
                <a:solidFill>
                  <a:srgbClr val="FF0000"/>
                </a:solidFill>
              </a:rPr>
              <a:t>Probation</a:t>
            </a:r>
            <a:r>
              <a:rPr lang="en-US" dirty="0" smtClean="0">
                <a:solidFill>
                  <a:schemeClr val="tx1"/>
                </a:solidFill>
              </a:rPr>
              <a:t> is when a person is given supervised release instead of incarceration. It’s one of the most common sanctions. Length of probation, degree of supervision, and conditions of probation vary. If the probationer violates the conditions, he’ll end up incarcerated.</a:t>
            </a:r>
          </a:p>
          <a:p>
            <a:r>
              <a:rPr lang="en-US" dirty="0" smtClean="0">
                <a:solidFill>
                  <a:srgbClr val="FF0000"/>
                </a:solidFill>
              </a:rPr>
              <a:t>Parole</a:t>
            </a:r>
            <a:r>
              <a:rPr lang="en-US" dirty="0" smtClean="0">
                <a:solidFill>
                  <a:schemeClr val="tx1"/>
                </a:solidFill>
              </a:rPr>
              <a:t> is when a felon is released early from prison. Parolees are generally supervised closely. If they violate their parole conditions, they go back to prison.</a:t>
            </a:r>
          </a:p>
        </p:txBody>
      </p:sp>
    </p:spTree>
    <p:extLst>
      <p:ext uri="{BB962C8B-B14F-4D97-AF65-F5344CB8AC3E}">
        <p14:creationId xmlns:p14="http://schemas.microsoft.com/office/powerpoint/2010/main" val="1359378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Jurisdiction/Fragmentation</a:t>
            </a:r>
            <a:endParaRPr lang="en-US" dirty="0"/>
          </a:p>
        </p:txBody>
      </p:sp>
      <p:sp>
        <p:nvSpPr>
          <p:cNvPr id="3" name="Content Placeholder 2"/>
          <p:cNvSpPr>
            <a:spLocks noGrp="1"/>
          </p:cNvSpPr>
          <p:nvPr>
            <p:ph idx="1"/>
          </p:nvPr>
        </p:nvSpPr>
        <p:spPr/>
        <p:txBody>
          <a:bodyPr>
            <a:normAutofit/>
          </a:bodyPr>
          <a:lstStyle/>
          <a:p>
            <a:r>
              <a:rPr lang="en-US" sz="3200" dirty="0" smtClean="0"/>
              <a:t>City</a:t>
            </a:r>
          </a:p>
          <a:p>
            <a:r>
              <a:rPr lang="en-US" sz="3200" dirty="0" smtClean="0"/>
              <a:t>County</a:t>
            </a:r>
          </a:p>
          <a:p>
            <a:r>
              <a:rPr lang="en-US" sz="3200" dirty="0" smtClean="0"/>
              <a:t>State</a:t>
            </a:r>
          </a:p>
          <a:p>
            <a:r>
              <a:rPr lang="en-US" sz="3200" dirty="0" smtClean="0"/>
              <a:t>Federal</a:t>
            </a:r>
          </a:p>
          <a:p>
            <a:r>
              <a:rPr lang="en-US" sz="3200" dirty="0" smtClean="0"/>
              <a:t>International</a:t>
            </a:r>
          </a:p>
        </p:txBody>
      </p:sp>
    </p:spTree>
    <p:extLst>
      <p:ext uri="{BB962C8B-B14F-4D97-AF65-F5344CB8AC3E}">
        <p14:creationId xmlns:p14="http://schemas.microsoft.com/office/powerpoint/2010/main" val="3351923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Conjugal visits</a:t>
            </a:r>
            <a:endParaRPr lang="en-US" dirty="0"/>
          </a:p>
        </p:txBody>
      </p:sp>
      <p:sp>
        <p:nvSpPr>
          <p:cNvPr id="3" name="Content Placeholder 2"/>
          <p:cNvSpPr>
            <a:spLocks noGrp="1"/>
          </p:cNvSpPr>
          <p:nvPr>
            <p:ph idx="1"/>
          </p:nvPr>
        </p:nvSpPr>
        <p:spPr>
          <a:xfrm>
            <a:off x="1996225" y="1544660"/>
            <a:ext cx="8126569" cy="3877345"/>
          </a:xfrm>
        </p:spPr>
        <p:txBody>
          <a:bodyPr/>
          <a:lstStyle/>
          <a:p>
            <a:r>
              <a:rPr lang="en-US" dirty="0" smtClean="0">
                <a:solidFill>
                  <a:schemeClr val="tx1"/>
                </a:solidFill>
              </a:rPr>
              <a:t>Only four states (</a:t>
            </a:r>
            <a:r>
              <a:rPr lang="en-US" dirty="0"/>
              <a:t>California, Connecticut, New York and </a:t>
            </a:r>
            <a:r>
              <a:rPr lang="en-US" dirty="0" smtClean="0"/>
              <a:t>Washington) allow conjugal visits</a:t>
            </a:r>
          </a:p>
          <a:p>
            <a:r>
              <a:rPr lang="en-US" dirty="0" smtClean="0">
                <a:solidFill>
                  <a:schemeClr val="tx1"/>
                </a:solidFill>
              </a:rPr>
              <a:t>Even there, few inmates are eligible</a:t>
            </a:r>
          </a:p>
          <a:p>
            <a:r>
              <a:rPr lang="en-US" dirty="0" smtClean="0">
                <a:solidFill>
                  <a:schemeClr val="tx1"/>
                </a:solidFill>
              </a:rPr>
              <a:t>California and New York explicitly allow conjugal visits from same-sex partners.</a:t>
            </a:r>
          </a:p>
          <a:p>
            <a:r>
              <a:rPr lang="en-US" dirty="0" smtClean="0">
                <a:solidFill>
                  <a:schemeClr val="tx1"/>
                </a:solidFill>
              </a:rPr>
              <a:t>The couple must have been married </a:t>
            </a:r>
            <a:r>
              <a:rPr lang="en-US" dirty="0">
                <a:solidFill>
                  <a:schemeClr val="tx1"/>
                </a:solidFill>
              </a:rPr>
              <a:t>or in a domestic partnership prior to incarceration.</a:t>
            </a:r>
          </a:p>
          <a:p>
            <a:endParaRPr lang="en-US" dirty="0" smtClean="0">
              <a:solidFill>
                <a:schemeClr val="tx1"/>
              </a:solidFill>
            </a:endParaRPr>
          </a:p>
        </p:txBody>
      </p:sp>
    </p:spTree>
    <p:extLst>
      <p:ext uri="{BB962C8B-B14F-4D97-AF65-F5344CB8AC3E}">
        <p14:creationId xmlns:p14="http://schemas.microsoft.com/office/powerpoint/2010/main" val="16391157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to check your jurisdiction’s rules and policies!</a:t>
            </a:r>
            <a:endParaRPr lang="en-US" dirty="0"/>
          </a:p>
        </p:txBody>
      </p:sp>
    </p:spTree>
    <p:extLst>
      <p:ext uri="{BB962C8B-B14F-4D97-AF65-F5344CB8AC3E}">
        <p14:creationId xmlns:p14="http://schemas.microsoft.com/office/powerpoint/2010/main" val="2188161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421" y="3228974"/>
            <a:ext cx="3246952" cy="324695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8849" y="99475"/>
            <a:ext cx="3333750" cy="47529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670" y="99475"/>
            <a:ext cx="3724275" cy="4752975"/>
          </a:xfrm>
          <a:prstGeom prst="rect">
            <a:avLst/>
          </a:prstGeom>
        </p:spPr>
      </p:pic>
    </p:spTree>
    <p:extLst>
      <p:ext uri="{BB962C8B-B14F-4D97-AF65-F5344CB8AC3E}">
        <p14:creationId xmlns:p14="http://schemas.microsoft.com/office/powerpoint/2010/main" val="3573027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Jurisdiction/Fragmentation</a:t>
            </a:r>
            <a:endParaRPr lang="en-US" dirty="0"/>
          </a:p>
        </p:txBody>
      </p:sp>
      <p:sp>
        <p:nvSpPr>
          <p:cNvPr id="3" name="Content Placeholder 2"/>
          <p:cNvSpPr>
            <a:spLocks noGrp="1"/>
          </p:cNvSpPr>
          <p:nvPr>
            <p:ph idx="1"/>
          </p:nvPr>
        </p:nvSpPr>
        <p:spPr/>
        <p:txBody>
          <a:bodyPr/>
          <a:lstStyle/>
          <a:p>
            <a:endParaRPr lang="en-US" dirty="0" smtClean="0"/>
          </a:p>
          <a:p>
            <a:r>
              <a:rPr lang="en-US" sz="3200" dirty="0" smtClean="0"/>
              <a:t>18,000 law enforcement agencies</a:t>
            </a:r>
          </a:p>
          <a:p>
            <a:r>
              <a:rPr lang="en-US" sz="3200" dirty="0" smtClean="0"/>
              <a:t>51 court systems</a:t>
            </a:r>
          </a:p>
          <a:p>
            <a:r>
              <a:rPr lang="en-US" sz="3200" dirty="0" smtClean="0"/>
              <a:t>1800 state and federal prisons</a:t>
            </a:r>
          </a:p>
          <a:p>
            <a:r>
              <a:rPr lang="en-US" sz="3200" dirty="0" smtClean="0"/>
              <a:t>3200 local jails</a:t>
            </a:r>
            <a:endParaRPr lang="en-US" sz="3200" dirty="0"/>
          </a:p>
        </p:txBody>
      </p:sp>
    </p:spTree>
    <p:extLst>
      <p:ext uri="{BB962C8B-B14F-4D97-AF65-F5344CB8AC3E}">
        <p14:creationId xmlns:p14="http://schemas.microsoft.com/office/powerpoint/2010/main" val="1108790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CJ System</a:t>
            </a:r>
            <a:endParaRPr lang="en-US" dirty="0"/>
          </a:p>
        </p:txBody>
      </p:sp>
    </p:spTree>
    <p:extLst>
      <p:ext uri="{BB962C8B-B14F-4D97-AF65-F5344CB8AC3E}">
        <p14:creationId xmlns:p14="http://schemas.microsoft.com/office/powerpoint/2010/main" val="162660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CJ System</a:t>
            </a:r>
            <a:endParaRPr lang="en-US" dirty="0"/>
          </a:p>
        </p:txBody>
      </p:sp>
      <p:sp>
        <p:nvSpPr>
          <p:cNvPr id="3" name="TextBox 2"/>
          <p:cNvSpPr txBox="1"/>
          <p:nvPr/>
        </p:nvSpPr>
        <p:spPr>
          <a:xfrm>
            <a:off x="1371600" y="1635617"/>
            <a:ext cx="10064839" cy="769441"/>
          </a:xfrm>
          <a:prstGeom prst="rect">
            <a:avLst/>
          </a:prstGeom>
          <a:noFill/>
        </p:spPr>
        <p:txBody>
          <a:bodyPr wrap="square" rtlCol="0">
            <a:spAutoFit/>
          </a:bodyPr>
          <a:lstStyle/>
          <a:p>
            <a:r>
              <a:rPr lang="en-US" sz="4400" dirty="0" smtClean="0">
                <a:solidFill>
                  <a:srgbClr val="FF0000"/>
                </a:solidFill>
              </a:rPr>
              <a:t>C</a:t>
            </a:r>
            <a:r>
              <a:rPr lang="en-US" sz="4400" dirty="0" smtClean="0"/>
              <a:t>odes</a:t>
            </a:r>
            <a:endParaRPr lang="en-US" sz="4400" dirty="0"/>
          </a:p>
        </p:txBody>
      </p:sp>
    </p:spTree>
    <p:extLst>
      <p:ext uri="{BB962C8B-B14F-4D97-AF65-F5344CB8AC3E}">
        <p14:creationId xmlns:p14="http://schemas.microsoft.com/office/powerpoint/2010/main" val="1404775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CJ System</a:t>
            </a:r>
            <a:endParaRPr lang="en-US" dirty="0"/>
          </a:p>
        </p:txBody>
      </p:sp>
      <p:sp>
        <p:nvSpPr>
          <p:cNvPr id="3" name="TextBox 2"/>
          <p:cNvSpPr txBox="1"/>
          <p:nvPr/>
        </p:nvSpPr>
        <p:spPr>
          <a:xfrm>
            <a:off x="1371600" y="1635617"/>
            <a:ext cx="10064839" cy="1446550"/>
          </a:xfrm>
          <a:prstGeom prst="rect">
            <a:avLst/>
          </a:prstGeom>
          <a:noFill/>
        </p:spPr>
        <p:txBody>
          <a:bodyPr wrap="square" rtlCol="0">
            <a:spAutoFit/>
          </a:bodyPr>
          <a:lstStyle/>
          <a:p>
            <a:r>
              <a:rPr lang="en-US" sz="4400" dirty="0" smtClean="0">
                <a:solidFill>
                  <a:srgbClr val="FF0000"/>
                </a:solidFill>
              </a:rPr>
              <a:t>C</a:t>
            </a:r>
            <a:r>
              <a:rPr lang="en-US" sz="4400" dirty="0" smtClean="0"/>
              <a:t>odes</a:t>
            </a:r>
          </a:p>
          <a:p>
            <a:r>
              <a:rPr lang="en-US" sz="4400" dirty="0" smtClean="0">
                <a:solidFill>
                  <a:srgbClr val="FF0000"/>
                </a:solidFill>
              </a:rPr>
              <a:t>C</a:t>
            </a:r>
            <a:r>
              <a:rPr lang="en-US" sz="4400" dirty="0" smtClean="0"/>
              <a:t>ops</a:t>
            </a:r>
            <a:endParaRPr lang="en-US" sz="4400" dirty="0"/>
          </a:p>
        </p:txBody>
      </p:sp>
    </p:spTree>
    <p:extLst>
      <p:ext uri="{BB962C8B-B14F-4D97-AF65-F5344CB8AC3E}">
        <p14:creationId xmlns:p14="http://schemas.microsoft.com/office/powerpoint/2010/main" val="541609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255</TotalTime>
  <Words>1593</Words>
  <Application>Microsoft Office PowerPoint</Application>
  <PresentationFormat>Widescreen</PresentationFormat>
  <Paragraphs>164</Paragraphs>
  <Slides>52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52</vt:i4>
      </vt:variant>
    </vt:vector>
  </HeadingPairs>
  <TitlesOfParts>
    <vt:vector size="54" baseType="lpstr">
      <vt:lpstr>Franklin Gothic Book</vt:lpstr>
      <vt:lpstr>Crop</vt:lpstr>
      <vt:lpstr>Book Justice</vt:lpstr>
      <vt:lpstr>PowerPoint Presentation</vt:lpstr>
      <vt:lpstr>PowerPoint Presentation</vt:lpstr>
      <vt:lpstr>Remember to check your jurisdiction’s rules and policies!</vt:lpstr>
      <vt:lpstr>Jurisdiction/Fragmentation</vt:lpstr>
      <vt:lpstr>Jurisdiction/Fragmentation</vt:lpstr>
      <vt:lpstr>Components of the CJ System</vt:lpstr>
      <vt:lpstr>Components of the CJ System</vt:lpstr>
      <vt:lpstr>Components of the CJ System</vt:lpstr>
      <vt:lpstr>Components of the CJ System</vt:lpstr>
      <vt:lpstr>Components of the CJ System</vt:lpstr>
      <vt:lpstr>Remember to check your jurisdiction’s rules and policies!</vt:lpstr>
      <vt:lpstr>Codes</vt:lpstr>
      <vt:lpstr>Homicide</vt:lpstr>
      <vt:lpstr>Homicide</vt:lpstr>
      <vt:lpstr>Burglary v. Robbery v. Larceny</vt:lpstr>
      <vt:lpstr>Juvie</vt:lpstr>
      <vt:lpstr>Juvie</vt:lpstr>
      <vt:lpstr>Hate crime</vt:lpstr>
      <vt:lpstr>Hate crime</vt:lpstr>
      <vt:lpstr>cops</vt:lpstr>
      <vt:lpstr>Science</vt:lpstr>
      <vt:lpstr>Lying</vt:lpstr>
      <vt:lpstr>Missing Persons</vt:lpstr>
      <vt:lpstr>Miranda</vt:lpstr>
      <vt:lpstr>Warrants</vt:lpstr>
      <vt:lpstr>Warrants</vt:lpstr>
      <vt:lpstr>Warrants</vt:lpstr>
      <vt:lpstr>Warrants</vt:lpstr>
      <vt:lpstr>Deadly force</vt:lpstr>
      <vt:lpstr>Constitutional rights</vt:lpstr>
      <vt:lpstr>Death investigations</vt:lpstr>
      <vt:lpstr>Pressing charges</vt:lpstr>
      <vt:lpstr>Fragmentation</vt:lpstr>
      <vt:lpstr>Fragmentation</vt:lpstr>
      <vt:lpstr>courts</vt:lpstr>
      <vt:lpstr>Pleas</vt:lpstr>
      <vt:lpstr>Plea bargaining</vt:lpstr>
      <vt:lpstr>Accomplice liability</vt:lpstr>
      <vt:lpstr>Insanity defense</vt:lpstr>
      <vt:lpstr>Double jeopardy</vt:lpstr>
      <vt:lpstr>Double jeopardy</vt:lpstr>
      <vt:lpstr>Verdict</vt:lpstr>
      <vt:lpstr>Corrections</vt:lpstr>
      <vt:lpstr>Jails v. Prisons</vt:lpstr>
      <vt:lpstr>Jails v. Prisons</vt:lpstr>
      <vt:lpstr>Jails v. Prisons</vt:lpstr>
      <vt:lpstr>Jails v. Prisons</vt:lpstr>
      <vt:lpstr>Probation v. Parole</vt:lpstr>
      <vt:lpstr>Conjugal visits</vt:lpstr>
      <vt:lpstr>Remember to check your jurisdiction’s rules and policies!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Justice</dc:title>
  <dc:creator>Phyllis Gerstenfeld</dc:creator>
  <cp:lastModifiedBy>Phyllis Gerstenfeld</cp:lastModifiedBy>
  <cp:revision>65</cp:revision>
  <dcterms:created xsi:type="dcterms:W3CDTF">2017-02-13T05:08:21Z</dcterms:created>
  <dcterms:modified xsi:type="dcterms:W3CDTF">2017-02-18T05:18:48Z</dcterms:modified>
</cp:coreProperties>
</file>